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5"/>
  </p:notesMasterIdLst>
  <p:sldIdLst>
    <p:sldId id="370" r:id="rId2"/>
    <p:sldId id="352" r:id="rId3"/>
    <p:sldId id="321" r:id="rId4"/>
    <p:sldId id="396" r:id="rId5"/>
    <p:sldId id="353" r:id="rId6"/>
    <p:sldId id="397" r:id="rId7"/>
    <p:sldId id="412" r:id="rId8"/>
    <p:sldId id="413" r:id="rId9"/>
    <p:sldId id="351" r:id="rId10"/>
    <p:sldId id="417" r:id="rId11"/>
    <p:sldId id="418" r:id="rId12"/>
    <p:sldId id="400" r:id="rId13"/>
    <p:sldId id="406" r:id="rId14"/>
    <p:sldId id="407" r:id="rId15"/>
    <p:sldId id="408" r:id="rId16"/>
    <p:sldId id="409" r:id="rId17"/>
    <p:sldId id="410" r:id="rId18"/>
    <p:sldId id="415" r:id="rId19"/>
    <p:sldId id="411" r:id="rId20"/>
    <p:sldId id="389" r:id="rId21"/>
    <p:sldId id="404" r:id="rId22"/>
    <p:sldId id="405" r:id="rId23"/>
    <p:sldId id="372" r:id="rId24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6"/>
    </p:embeddedFont>
    <p:embeddedFont>
      <p:font typeface="나눔고딕 ExtraBold" panose="020D0904000000000000" pitchFamily="50" charset="-127"/>
      <p:bold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 없는 구역" id="{D16878C0-2292-4AED-92C5-88C36E2BA78F}">
          <p14:sldIdLst>
            <p14:sldId id="370"/>
            <p14:sldId id="352"/>
            <p14:sldId id="321"/>
            <p14:sldId id="396"/>
            <p14:sldId id="353"/>
            <p14:sldId id="397"/>
            <p14:sldId id="412"/>
            <p14:sldId id="413"/>
            <p14:sldId id="351"/>
            <p14:sldId id="417"/>
            <p14:sldId id="418"/>
            <p14:sldId id="400"/>
            <p14:sldId id="406"/>
            <p14:sldId id="407"/>
            <p14:sldId id="408"/>
            <p14:sldId id="409"/>
            <p14:sldId id="410"/>
            <p14:sldId id="415"/>
            <p14:sldId id="411"/>
            <p14:sldId id="389"/>
            <p14:sldId id="404"/>
            <p14:sldId id="405"/>
            <p14:sldId id="3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9C3"/>
    <a:srgbClr val="403F43"/>
    <a:srgbClr val="FFE1FF"/>
    <a:srgbClr val="EE1E59"/>
    <a:srgbClr val="579187"/>
    <a:srgbClr val="BBD7D2"/>
    <a:srgbClr val="30DC96"/>
    <a:srgbClr val="FFFFCC"/>
    <a:srgbClr val="FFF6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95" autoAdjust="0"/>
    <p:restoredTop sz="83465" autoAdjust="0"/>
  </p:normalViewPr>
  <p:slideViewPr>
    <p:cSldViewPr>
      <p:cViewPr varScale="1">
        <p:scale>
          <a:sx n="86" d="100"/>
          <a:sy n="86" d="100"/>
        </p:scale>
        <p:origin x="58" y="15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7D5D2-4525-4421-8550-6A308B903DE8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E0FB0-3C61-402D-BAEE-59161479C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33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721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46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818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623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55415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6213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5494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159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854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039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164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403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9603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54958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23285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5000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123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250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701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50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314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75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853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490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86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35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0650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>
                <a:lumMod val="95000"/>
              </a:schemeClr>
            </a:gs>
            <a:gs pos="0">
              <a:schemeClr val="bg1">
                <a:lumMod val="85000"/>
              </a:schemeClr>
            </a:gs>
            <a:gs pos="100000">
              <a:schemeClr val="bg1">
                <a:lumMod val="85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75BC5-BBC5-451F-AA86-1F4039201BF5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518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543205" y="1886307"/>
            <a:ext cx="60575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300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미디어 파이프를 활용한 실시간 제스처 인식과 재활프로그램의 활용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233283" y="1563638"/>
            <a:ext cx="874011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각 삼각형 11"/>
          <p:cNvSpPr/>
          <p:nvPr/>
        </p:nvSpPr>
        <p:spPr>
          <a:xfrm>
            <a:off x="4107294" y="1563638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/>
          <p:cNvSpPr/>
          <p:nvPr/>
        </p:nvSpPr>
        <p:spPr>
          <a:xfrm rot="16200000" flipH="1">
            <a:off x="4140166" y="1563852"/>
            <a:ext cx="228765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4369145" y="1563638"/>
            <a:ext cx="1498999" cy="22919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16" name="직사각형 15"/>
          <p:cNvSpPr/>
          <p:nvPr/>
        </p:nvSpPr>
        <p:spPr>
          <a:xfrm>
            <a:off x="3225361" y="2643834"/>
            <a:ext cx="2642784" cy="283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702437" y="3075806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30" panose="02030504000101010101" pitchFamily="18" charset="-127"/>
              </a:rPr>
              <a:t>Utilization of Real-time Gesture Recognition and Rehabilitation Programs Using </a:t>
            </a:r>
            <a:r>
              <a:rPr lang="en-US" altLang="ko-KR" sz="1200" spc="300" dirty="0" err="1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30" panose="02030504000101010101" pitchFamily="18" charset="-127"/>
              </a:rPr>
              <a:t>MediaPipe</a:t>
            </a:r>
            <a:endParaRPr lang="en-US" altLang="ko-KR" sz="1200" spc="300" dirty="0">
              <a:ln>
                <a:solidFill>
                  <a:schemeClr val="tx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C6DFAD-5B26-7D69-C412-BD02312A1A0A}"/>
              </a:ext>
            </a:extLst>
          </p:cNvPr>
          <p:cNvSpPr txBox="1"/>
          <p:nvPr/>
        </p:nvSpPr>
        <p:spPr>
          <a:xfrm>
            <a:off x="3480674" y="3742085"/>
            <a:ext cx="21321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200" spc="30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30" panose="02030504000101010101" pitchFamily="18" charset="-127"/>
              </a:rPr>
              <a:t>2018102210 </a:t>
            </a:r>
            <a:r>
              <a:rPr lang="ko-KR" altLang="en-US" sz="1200" spc="3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30" panose="02030504000101010101" pitchFamily="18" charset="-127"/>
              </a:rPr>
              <a:t>육현진</a:t>
            </a:r>
          </a:p>
        </p:txBody>
      </p:sp>
    </p:spTree>
    <p:extLst>
      <p:ext uri="{BB962C8B-B14F-4D97-AF65-F5344CB8AC3E}">
        <p14:creationId xmlns:p14="http://schemas.microsoft.com/office/powerpoint/2010/main" val="274929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+mj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+mj-ea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+mj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a typeface="+mj-ea"/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+mj-ea"/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60840" y="198012"/>
            <a:ext cx="16916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</a:rPr>
              <a:t>03.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</a:rPr>
              <a:t>동작 별 연구 과정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070AFD-05C0-10CB-9AA4-AEEBC8C0CAD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5CDF70-E3FF-5434-546B-5FB5CDD30E0D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+mj-ea"/>
              </a:rPr>
              <a:t>동작 선정 과정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810980-EB23-DFBF-1BB1-F5DA48EC48EA}"/>
              </a:ext>
            </a:extLst>
          </p:cNvPr>
          <p:cNvSpPr txBox="1"/>
          <p:nvPr/>
        </p:nvSpPr>
        <p:spPr>
          <a:xfrm>
            <a:off x="656239" y="1571708"/>
            <a:ext cx="7753957" cy="88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〮 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많은 동작들을 재활 동작으로 이용할 수 있지만 앉아서 할 수 있는 동작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  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상반신 동작을 위주로 선정 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: </a:t>
            </a:r>
            <a:r>
              <a:rPr lang="ko-KR" altLang="en-US" sz="1200" b="1" dirty="0">
                <a:solidFill>
                  <a:srgbClr val="000000"/>
                </a:solidFill>
                <a:ea typeface="+mj-ea"/>
              </a:rPr>
              <a:t>총 </a:t>
            </a:r>
            <a:r>
              <a:rPr lang="en-US" altLang="ko-KR" sz="1200" b="1" dirty="0">
                <a:solidFill>
                  <a:srgbClr val="000000"/>
                </a:solidFill>
                <a:ea typeface="+mj-ea"/>
              </a:rPr>
              <a:t>4</a:t>
            </a:r>
            <a:r>
              <a:rPr lang="ko-KR" altLang="en-US" sz="1200" b="1" dirty="0">
                <a:solidFill>
                  <a:srgbClr val="000000"/>
                </a:solidFill>
                <a:ea typeface="+mj-ea"/>
              </a:rPr>
              <a:t>가지</a:t>
            </a:r>
            <a:endParaRPr lang="en-US" altLang="ko-KR" sz="1200" b="1" dirty="0">
              <a:solidFill>
                <a:srgbClr val="000000"/>
              </a:solidFill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〮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 </a:t>
            </a:r>
            <a:r>
              <a:rPr lang="ko-KR" altLang="en-US" sz="1200" b="1" dirty="0">
                <a:solidFill>
                  <a:srgbClr val="000000"/>
                </a:solidFill>
                <a:ea typeface="+mj-ea"/>
              </a:rPr>
              <a:t>손</a:t>
            </a:r>
            <a:r>
              <a:rPr lang="en-US" altLang="ko-KR" sz="1200" b="1" dirty="0">
                <a:solidFill>
                  <a:srgbClr val="000000"/>
                </a:solidFill>
                <a:ea typeface="+mj-ea"/>
              </a:rPr>
              <a:t>, </a:t>
            </a:r>
            <a:r>
              <a:rPr lang="ko-KR" altLang="en-US" sz="1200" b="1" dirty="0">
                <a:solidFill>
                  <a:srgbClr val="000000"/>
                </a:solidFill>
                <a:ea typeface="+mj-ea"/>
              </a:rPr>
              <a:t>손목</a:t>
            </a:r>
            <a:r>
              <a:rPr lang="en-US" altLang="ko-KR" sz="1200" b="1" dirty="0">
                <a:solidFill>
                  <a:srgbClr val="000000"/>
                </a:solidFill>
                <a:ea typeface="+mj-ea"/>
              </a:rPr>
              <a:t>, </a:t>
            </a:r>
            <a:r>
              <a:rPr lang="ko-KR" altLang="en-US" sz="1200" b="1" dirty="0">
                <a:solidFill>
                  <a:srgbClr val="000000"/>
                </a:solidFill>
                <a:ea typeface="+mj-ea"/>
              </a:rPr>
              <a:t>팔</a:t>
            </a:r>
            <a:r>
              <a:rPr lang="en-US" altLang="ko-KR" sz="1200" b="1" dirty="0">
                <a:solidFill>
                  <a:srgbClr val="000000"/>
                </a:solidFill>
                <a:ea typeface="+mj-ea"/>
              </a:rPr>
              <a:t>, </a:t>
            </a:r>
            <a:r>
              <a:rPr lang="ko-KR" altLang="en-US" sz="1200" b="1" dirty="0">
                <a:solidFill>
                  <a:srgbClr val="000000"/>
                </a:solidFill>
                <a:ea typeface="+mj-ea"/>
              </a:rPr>
              <a:t>목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a typeface="+mj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C7A1EF9-D5B5-6051-0C74-99C609BA0F04}"/>
              </a:ext>
            </a:extLst>
          </p:cNvPr>
          <p:cNvSpPr/>
          <p:nvPr/>
        </p:nvSpPr>
        <p:spPr>
          <a:xfrm>
            <a:off x="422636" y="2807953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48BE29-55E8-BE3A-2D67-3556D9473007}"/>
              </a:ext>
            </a:extLst>
          </p:cNvPr>
          <p:cNvSpPr txBox="1"/>
          <p:nvPr/>
        </p:nvSpPr>
        <p:spPr>
          <a:xfrm>
            <a:off x="444408" y="2859782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+mj-ea"/>
              </a:rPr>
              <a:t>연구 환경 세팅 및 과정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8B89CD-E496-7E1C-541A-C62A4D02DB43}"/>
              </a:ext>
            </a:extLst>
          </p:cNvPr>
          <p:cNvSpPr txBox="1"/>
          <p:nvPr/>
        </p:nvSpPr>
        <p:spPr>
          <a:xfrm>
            <a:off x="546561" y="3489558"/>
            <a:ext cx="7992888" cy="1441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〮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+mj-ea"/>
              </a:rPr>
              <a:t>센서 정보 </a:t>
            </a:r>
            <a:endParaRPr lang="en-US" altLang="ko-KR" sz="1200" b="1" i="0" dirty="0">
              <a:solidFill>
                <a:srgbClr val="000000"/>
              </a:solidFill>
              <a:effectLst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   - </a:t>
            </a:r>
            <a:r>
              <a:rPr lang="ko-KR" altLang="en-US" sz="1200" b="1" dirty="0">
                <a:solidFill>
                  <a:srgbClr val="000000"/>
                </a:solidFill>
                <a:ea typeface="+mj-ea"/>
              </a:rPr>
              <a:t>종류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 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내장형 </a:t>
            </a:r>
            <a:r>
              <a:rPr lang="ko-KR" altLang="en-US" sz="1200" dirty="0" err="1">
                <a:solidFill>
                  <a:srgbClr val="000000"/>
                </a:solidFill>
                <a:ea typeface="+mj-ea"/>
              </a:rPr>
              <a:t>웹캠의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 컬러 카메라</a:t>
            </a:r>
            <a:endParaRPr lang="en-US" altLang="ko-KR" sz="1200" dirty="0">
              <a:solidFill>
                <a:srgbClr val="000000"/>
              </a:solidFill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   -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+mj-ea"/>
              </a:rPr>
              <a:t>해상도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+mj-ea"/>
              </a:rPr>
              <a:t>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: </a:t>
            </a:r>
            <a:r>
              <a:rPr lang="ko-KR" altLang="en-US" sz="1200" i="0" dirty="0" err="1">
                <a:solidFill>
                  <a:srgbClr val="000000"/>
                </a:solidFill>
                <a:effectLst/>
                <a:ea typeface="+mj-ea"/>
              </a:rPr>
              <a:t>웹캠의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+mj-ea"/>
              </a:rPr>
              <a:t> 기본 해상도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  <a:sym typeface="Wingdings" panose="05000000000000000000" pitchFamily="2" charset="2"/>
              </a:rPr>
              <a:t>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+mj-ea"/>
              </a:rPr>
              <a:t>현재 </a:t>
            </a:r>
            <a:r>
              <a:rPr lang="ko-KR" altLang="en-US" sz="1200" i="0" dirty="0" err="1">
                <a:solidFill>
                  <a:srgbClr val="000000"/>
                </a:solidFill>
                <a:effectLst/>
                <a:ea typeface="+mj-ea"/>
              </a:rPr>
              <a:t>웹캠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+mj-ea"/>
              </a:rPr>
              <a:t> 해상도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: 640 x 480</a:t>
            </a:r>
            <a:endParaRPr lang="en-US" altLang="ko-KR" sz="1200" dirty="0">
              <a:solidFill>
                <a:srgbClr val="000000"/>
              </a:solidFill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   -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+mj-ea"/>
              </a:rPr>
              <a:t>프레임 속도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: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+mj-ea"/>
              </a:rPr>
              <a:t>코드에서 초당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1 </a:t>
            </a:r>
            <a:r>
              <a:rPr lang="ko-KR" altLang="en-US" sz="1200" i="0" dirty="0" err="1">
                <a:solidFill>
                  <a:srgbClr val="000000"/>
                </a:solidFill>
                <a:effectLst/>
                <a:ea typeface="+mj-ea"/>
              </a:rPr>
              <a:t>프레임로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+mj-ea"/>
              </a:rPr>
              <a:t> 설정함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  <a:sym typeface="Wingdings" panose="05000000000000000000" pitchFamily="2" charset="2"/>
              </a:rPr>
              <a:t> </a:t>
            </a:r>
            <a:r>
              <a:rPr lang="ko-KR" altLang="en-US" sz="1200" i="0" dirty="0" err="1">
                <a:solidFill>
                  <a:srgbClr val="000000"/>
                </a:solidFill>
                <a:effectLst/>
                <a:ea typeface="+mj-ea"/>
                <a:sym typeface="Wingdings" panose="05000000000000000000" pitchFamily="2" charset="2"/>
              </a:rPr>
              <a:t>웹캠으로</a:t>
            </a:r>
            <a:r>
              <a:rPr lang="ko-KR" altLang="en-US" sz="1200" dirty="0" err="1">
                <a:solidFill>
                  <a:srgbClr val="000000"/>
                </a:solidFill>
                <a:ea typeface="+mj-ea"/>
                <a:sym typeface="Wingdings" panose="05000000000000000000" pitchFamily="2" charset="2"/>
              </a:rPr>
              <a:t>부터</a:t>
            </a:r>
            <a:r>
              <a:rPr lang="ko-KR" altLang="en-US" sz="1200" dirty="0">
                <a:solidFill>
                  <a:srgbClr val="000000"/>
                </a:solidFill>
                <a:ea typeface="+mj-ea"/>
                <a:sym typeface="Wingdings" panose="05000000000000000000" pitchFamily="2" charset="2"/>
              </a:rPr>
              <a:t> 초당 </a:t>
            </a:r>
            <a:r>
              <a:rPr lang="en-US" altLang="ko-KR" sz="1200" dirty="0">
                <a:solidFill>
                  <a:srgbClr val="000000"/>
                </a:solidFill>
                <a:ea typeface="+mj-ea"/>
                <a:sym typeface="Wingdings" panose="05000000000000000000" pitchFamily="2" charset="2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ea typeface="+mj-ea"/>
                <a:sym typeface="Wingdings" panose="05000000000000000000" pitchFamily="2" charset="2"/>
              </a:rPr>
              <a:t>프레임의 비디오를 가져옴</a:t>
            </a:r>
            <a:endParaRPr lang="en-US" altLang="ko-KR" sz="1200" dirty="0">
              <a:solidFill>
                <a:srgbClr val="000000"/>
              </a:solidFill>
              <a:ea typeface="+mj-ea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000000"/>
              </a:solidFill>
              <a:ea typeface="+mj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85850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+mj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+mj-ea"/>
            </a:endParaRPr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+mj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a typeface="+mj-ea"/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a typeface="+mj-ea"/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60840" y="198012"/>
            <a:ext cx="16916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</a:rPr>
              <a:t>03.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+mj-ea"/>
              </a:rPr>
              <a:t>동작 별 연구 과정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+mj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+mj-ea"/>
              </a:rPr>
              <a:t>연구 환경 </a:t>
            </a:r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+mj-ea"/>
              </a:rPr>
              <a:t>/</a:t>
            </a:r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+mj-ea"/>
              </a:rPr>
              <a:t>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1D7A32-92E2-20B2-7AA9-3727F13AE8FD}"/>
              </a:ext>
            </a:extLst>
          </p:cNvPr>
          <p:cNvSpPr txBox="1"/>
          <p:nvPr/>
        </p:nvSpPr>
        <p:spPr>
          <a:xfrm>
            <a:off x="546561" y="1623160"/>
            <a:ext cx="7992888" cy="2826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〮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+mj-ea"/>
              </a:rPr>
              <a:t>사용한 라이브러리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: OpenCV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+mj-ea"/>
              </a:rPr>
              <a:t>와 </a:t>
            </a:r>
            <a:r>
              <a:rPr lang="en-US" altLang="ko-KR" sz="1200" i="0" dirty="0" err="1">
                <a:solidFill>
                  <a:srgbClr val="000000"/>
                </a:solidFill>
                <a:effectLst/>
                <a:ea typeface="+mj-ea"/>
              </a:rPr>
              <a:t>Mediapipe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     </a:t>
            </a:r>
            <a:r>
              <a:rPr lang="en-US" altLang="ko-KR" sz="1200" dirty="0">
                <a:solidFill>
                  <a:srgbClr val="000000"/>
                </a:solidFill>
                <a:ea typeface="+mj-ea"/>
                <a:sym typeface="Wingdings" panose="05000000000000000000" pitchFamily="2" charset="2"/>
              </a:rPr>
              <a:t> </a:t>
            </a:r>
            <a:r>
              <a:rPr lang="en-US" altLang="ko-KR" sz="1200" dirty="0" err="1">
                <a:solidFill>
                  <a:srgbClr val="000000"/>
                </a:solidFill>
                <a:ea typeface="+mj-ea"/>
                <a:sym typeface="Wingdings" panose="05000000000000000000" pitchFamily="2" charset="2"/>
              </a:rPr>
              <a:t>Mediapipe</a:t>
            </a:r>
            <a:r>
              <a:rPr lang="ko-KR" altLang="en-US" sz="1200" dirty="0">
                <a:solidFill>
                  <a:srgbClr val="000000"/>
                </a:solidFill>
                <a:ea typeface="+mj-ea"/>
                <a:sym typeface="Wingdings" panose="05000000000000000000" pitchFamily="2" charset="2"/>
              </a:rPr>
              <a:t>를 이용하여 랜드마크를 추출하고 </a:t>
            </a:r>
            <a:r>
              <a:rPr lang="en-US" altLang="ko-KR" sz="1200" dirty="0">
                <a:solidFill>
                  <a:srgbClr val="000000"/>
                </a:solidFill>
                <a:ea typeface="+mj-ea"/>
                <a:sym typeface="Wingdings" panose="05000000000000000000" pitchFamily="2" charset="2"/>
              </a:rPr>
              <a:t>OpenCV</a:t>
            </a:r>
            <a:r>
              <a:rPr lang="ko-KR" altLang="en-US" sz="1200" dirty="0">
                <a:solidFill>
                  <a:srgbClr val="000000"/>
                </a:solidFill>
                <a:ea typeface="+mj-ea"/>
                <a:sym typeface="Wingdings" panose="05000000000000000000" pitchFamily="2" charset="2"/>
              </a:rPr>
              <a:t>를 이용하여 시각적으로 나타냄</a:t>
            </a:r>
            <a:endParaRPr lang="en-US" altLang="ko-KR" sz="1200" dirty="0">
              <a:solidFill>
                <a:srgbClr val="000000"/>
              </a:solidFill>
              <a:ea typeface="+mj-ea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000000"/>
              </a:solidFill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〮 </a:t>
            </a:r>
            <a:r>
              <a:rPr lang="ko-KR" altLang="en-US" sz="1200" b="1" dirty="0">
                <a:solidFill>
                  <a:srgbClr val="000000"/>
                </a:solidFill>
                <a:ea typeface="+mj-ea"/>
              </a:rPr>
              <a:t>실행 과정 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: </a:t>
            </a:r>
            <a:r>
              <a:rPr lang="en-US" altLang="ko-KR" sz="1200" dirty="0" err="1">
                <a:solidFill>
                  <a:srgbClr val="000000"/>
                </a:solidFill>
                <a:ea typeface="+mj-ea"/>
              </a:rPr>
              <a:t>Tkinter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를 사용하여 간단한 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GUI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어플리케이션을 생성하고 사용자가 선택한 동작에 따라 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Python 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	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스크립트를 실행</a:t>
            </a:r>
            <a:endParaRPr lang="en-US" altLang="ko-KR" sz="1200" dirty="0">
              <a:solidFill>
                <a:srgbClr val="000000"/>
              </a:solidFill>
              <a:ea typeface="+mj-ea"/>
            </a:endParaRPr>
          </a:p>
          <a:p>
            <a:pPr>
              <a:lnSpc>
                <a:spcPct val="150000"/>
              </a:lnSpc>
            </a:pPr>
            <a:endParaRPr lang="en-US" altLang="ko-KR" sz="1200" i="0" dirty="0">
              <a:solidFill>
                <a:srgbClr val="000000"/>
              </a:solidFill>
              <a:effectLst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〮 </a:t>
            </a:r>
            <a:r>
              <a:rPr lang="ko-KR" altLang="en-US" sz="1200" b="1" dirty="0">
                <a:solidFill>
                  <a:srgbClr val="000000"/>
                </a:solidFill>
                <a:ea typeface="+mj-ea"/>
              </a:rPr>
              <a:t>모델 별 랜드마크 개수 와 추출 후 사용하는 랜드마크 수</a:t>
            </a:r>
            <a:endParaRPr lang="en-US" altLang="ko-KR" sz="1200" b="1" dirty="0">
              <a:solidFill>
                <a:srgbClr val="000000"/>
              </a:solidFill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   -</a:t>
            </a:r>
            <a:r>
              <a:rPr lang="en-US" altLang="ko-KR" sz="1200" b="1" dirty="0">
                <a:solidFill>
                  <a:srgbClr val="000000"/>
                </a:solidFill>
                <a:ea typeface="+mj-ea"/>
              </a:rPr>
              <a:t>Hand </a:t>
            </a:r>
            <a:r>
              <a:rPr lang="ko-KR" altLang="en-US" sz="1200" b="1" dirty="0">
                <a:solidFill>
                  <a:srgbClr val="000000"/>
                </a:solidFill>
                <a:ea typeface="+mj-ea"/>
              </a:rPr>
              <a:t>모델 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: 21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개의 랜드마크 중 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개</a:t>
            </a:r>
            <a:endParaRPr lang="en-US" altLang="ko-KR" sz="1200" dirty="0">
              <a:solidFill>
                <a:srgbClr val="000000"/>
              </a:solidFill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   -</a:t>
            </a:r>
            <a:r>
              <a:rPr lang="en-US" altLang="ko-KR" sz="1200" b="1" dirty="0">
                <a:solidFill>
                  <a:srgbClr val="000000"/>
                </a:solidFill>
                <a:ea typeface="+mj-ea"/>
              </a:rPr>
              <a:t>Pose</a:t>
            </a:r>
            <a:r>
              <a:rPr lang="ko-KR" altLang="en-US" sz="1200" b="1" dirty="0">
                <a:solidFill>
                  <a:srgbClr val="000000"/>
                </a:solidFill>
                <a:ea typeface="+mj-ea"/>
              </a:rPr>
              <a:t> 모델 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: 33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개의 랜드마크 중 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6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개 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(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왼팔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오른팔 각각 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ea typeface="+mj-ea"/>
              </a:rPr>
              <a:t>개씩</a:t>
            </a:r>
            <a:r>
              <a:rPr lang="en-US" altLang="ko-KR" sz="1200" dirty="0">
                <a:solidFill>
                  <a:srgbClr val="000000"/>
                </a:solidFill>
                <a:ea typeface="+mj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   -</a:t>
            </a:r>
            <a:r>
              <a:rPr lang="en-US" altLang="ko-KR" sz="1200" b="1" i="0" dirty="0" err="1">
                <a:solidFill>
                  <a:srgbClr val="000000"/>
                </a:solidFill>
                <a:effectLst/>
                <a:ea typeface="+mj-ea"/>
              </a:rPr>
              <a:t>Facemesh</a:t>
            </a:r>
            <a:r>
              <a:rPr lang="en-US" altLang="ko-KR" sz="1200" b="1" i="0" dirty="0">
                <a:solidFill>
                  <a:srgbClr val="000000"/>
                </a:solidFill>
                <a:effectLst/>
                <a:ea typeface="+mj-ea"/>
              </a:rPr>
              <a:t>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+mj-ea"/>
              </a:rPr>
              <a:t>모델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: 468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+mj-ea"/>
              </a:rPr>
              <a:t>개의 랜드마크 중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+mj-ea"/>
              </a:rPr>
              <a:t>4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+mj-ea"/>
              </a:rPr>
              <a:t>개</a:t>
            </a:r>
            <a:endParaRPr lang="en-US" altLang="ko-KR" sz="1200" i="0" dirty="0">
              <a:solidFill>
                <a:srgbClr val="000000"/>
              </a:solidFill>
              <a:effectLst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1038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560840" y="198012"/>
            <a:ext cx="16916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03.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동작 별 연구 과정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1. Finger </a:t>
            </a:r>
            <a:r>
              <a:rPr lang="en-US" altLang="ko-KR" sz="1600" dirty="0" err="1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Sqeeze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ea typeface="a피노키오B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22B7DF-5651-BD33-BF0C-397D35DAB2E2}"/>
              </a:ext>
            </a:extLst>
          </p:cNvPr>
          <p:cNvSpPr txBox="1"/>
          <p:nvPr/>
        </p:nvSpPr>
        <p:spPr>
          <a:xfrm>
            <a:off x="683568" y="2205149"/>
            <a:ext cx="8064896" cy="3380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i="0" dirty="0">
                <a:effectLst/>
                <a:ea typeface="맑은 고딕" panose="020B0503020000020004" pitchFamily="50" charset="-127"/>
              </a:rPr>
              <a:t>손가락 근육 강화 손의 움직임 향상</a:t>
            </a:r>
            <a:endParaRPr lang="en-US" altLang="ko-KR" sz="1200" i="0" dirty="0"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손을 앞으로 펴고 손가락을 서로 편 상태에서 강하게 </a:t>
            </a:r>
            <a:r>
              <a:rPr lang="ko-KR" altLang="en-US" sz="1200" dirty="0" err="1">
                <a:solidFill>
                  <a:srgbClr val="000000"/>
                </a:solidFill>
                <a:ea typeface="맑은 고딕" panose="020B0503020000020004" pitchFamily="50" charset="-127"/>
              </a:rPr>
              <a:t>스퀴즈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손가락 근육의 상태 및 운동 효과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평가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i="0" dirty="0">
              <a:solidFill>
                <a:srgbClr val="000000"/>
              </a:solidFill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필요한 랜드마크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: Hand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모델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손의 양 끝 손가락의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x, y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좌표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데이터 계산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: - </a:t>
            </a:r>
            <a:r>
              <a:rPr lang="en-US" altLang="ko-KR" sz="1200" dirty="0">
                <a:solidFill>
                  <a:srgbClr val="000000"/>
                </a:solidFill>
              </a:rPr>
              <a:t>math</a:t>
            </a:r>
            <a:r>
              <a:rPr lang="ko-KR" altLang="en-US" sz="1200" dirty="0">
                <a:solidFill>
                  <a:srgbClr val="000000"/>
                </a:solidFill>
              </a:rPr>
              <a:t>모듈의 </a:t>
            </a:r>
            <a:r>
              <a:rPr lang="en-US" altLang="ko-KR" sz="1200" dirty="0" err="1">
                <a:solidFill>
                  <a:srgbClr val="000000"/>
                </a:solidFill>
              </a:rPr>
              <a:t>dist</a:t>
            </a:r>
            <a:r>
              <a:rPr lang="en-US" altLang="ko-KR" sz="1200" dirty="0">
                <a:solidFill>
                  <a:srgbClr val="000000"/>
                </a:solidFill>
              </a:rPr>
              <a:t> </a:t>
            </a:r>
            <a:r>
              <a:rPr lang="ko-KR" altLang="en-US" sz="1200" dirty="0">
                <a:solidFill>
                  <a:srgbClr val="000000"/>
                </a:solidFill>
              </a:rPr>
              <a:t>함수를 이용해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두 손가락 간의 유클리드 거리 계산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(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단위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: pixel)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	  -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카메라에서 비추는 거리에 따라 유클리드 거리의 증가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감소 있을 수 있기에 같은 위치에서 동작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	 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하는 것을 원칙으로 함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	  -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거리 변화 정도로 </a:t>
            </a:r>
            <a:r>
              <a:rPr lang="ko-KR" altLang="en-US" sz="1200" dirty="0" err="1">
                <a:solidFill>
                  <a:srgbClr val="000000"/>
                </a:solidFill>
                <a:ea typeface="맑은 고딕" panose="020B0503020000020004" pitchFamily="50" charset="-127"/>
              </a:rPr>
              <a:t>스퀴즈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강도 추정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양 끝 손가락의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거리가 멀수록 </a:t>
            </a:r>
            <a:r>
              <a:rPr lang="ko-KR" altLang="en-US" sz="1200" dirty="0" err="1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스퀴즈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정도 감소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	</a:t>
            </a:r>
          </a:p>
          <a:p>
            <a:pPr>
              <a:lnSpc>
                <a:spcPct val="150000"/>
              </a:lnSpc>
            </a:pP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CA0FCE-2C54-24F4-A4C4-14A27BB99FF8}"/>
              </a:ext>
            </a:extLst>
          </p:cNvPr>
          <p:cNvSpPr/>
          <p:nvPr/>
        </p:nvSpPr>
        <p:spPr>
          <a:xfrm>
            <a:off x="584230" y="1775664"/>
            <a:ext cx="25891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a피노키오B" panose="02020600000000000000" pitchFamily="18" charset="-127"/>
              </a:rPr>
              <a:t>운동 및 랜드마크 데이터 계산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95307AA-8875-A725-7D32-2EDBC96A72FA}"/>
              </a:ext>
            </a:extLst>
          </p:cNvPr>
          <p:cNvCxnSpPr>
            <a:cxnSpLocks/>
          </p:cNvCxnSpPr>
          <p:nvPr/>
        </p:nvCxnSpPr>
        <p:spPr>
          <a:xfrm>
            <a:off x="683451" y="2067694"/>
            <a:ext cx="2448389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E7D7DC36-9C76-1F5E-C756-F99E3086E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858" y="671923"/>
            <a:ext cx="1440160" cy="130841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8696A7E-EDB7-FEAB-C83C-97EA848C23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088" y="1775664"/>
            <a:ext cx="2094731" cy="174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84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560840" y="198012"/>
            <a:ext cx="16916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03.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동작 별 연구 과정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1. Finger </a:t>
            </a:r>
            <a:r>
              <a:rPr lang="en-US" altLang="ko-KR" sz="1600" dirty="0" err="1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Sqeeze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ea typeface="a피노키오B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22B7DF-5651-BD33-BF0C-397D35DAB2E2}"/>
              </a:ext>
            </a:extLst>
          </p:cNvPr>
          <p:cNvSpPr txBox="1"/>
          <p:nvPr/>
        </p:nvSpPr>
        <p:spPr>
          <a:xfrm>
            <a:off x="683451" y="2205149"/>
            <a:ext cx="7831522" cy="2550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i="0" dirty="0">
                <a:effectLst/>
                <a:ea typeface="맑은 고딕" panose="020B0503020000020004" pitchFamily="50" charset="-127"/>
              </a:rPr>
              <a:t>초기 설정을 통해 개인화된 </a:t>
            </a:r>
            <a:r>
              <a:rPr lang="ko-KR" altLang="en-US" sz="1200" i="0" dirty="0" err="1">
                <a:effectLst/>
                <a:ea typeface="맑은 고딕" panose="020B0503020000020004" pitchFamily="50" charset="-127"/>
              </a:rPr>
              <a:t>스퀴즈</a:t>
            </a:r>
            <a:r>
              <a:rPr lang="ko-KR" altLang="en-US" sz="1200" i="0" dirty="0">
                <a:effectLst/>
                <a:ea typeface="맑은 고딕" panose="020B0503020000020004" pitchFamily="50" charset="-127"/>
              </a:rPr>
              <a:t> 강도의 </a:t>
            </a:r>
            <a:r>
              <a:rPr lang="ko-KR" altLang="en-US" sz="1200" i="0" dirty="0" err="1">
                <a:effectLst/>
                <a:ea typeface="맑은 고딕" panose="020B0503020000020004" pitchFamily="50" charset="-127"/>
              </a:rPr>
              <a:t>기준값</a:t>
            </a:r>
            <a:r>
              <a:rPr lang="ko-KR" altLang="en-US" sz="1200" i="0" dirty="0">
                <a:effectLst/>
                <a:ea typeface="맑은 고딕" panose="020B0503020000020004" pitchFamily="50" charset="-127"/>
              </a:rPr>
              <a:t> 설정</a:t>
            </a:r>
            <a:endParaRPr lang="en-US" altLang="ko-KR" sz="1200" i="0" dirty="0"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초기 설정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: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일정 시간동안 </a:t>
            </a:r>
            <a:r>
              <a:rPr lang="en-US" altLang="ko-KR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(1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0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초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) </a:t>
            </a:r>
            <a:r>
              <a:rPr lang="ko-KR" altLang="en-US" sz="1200" b="1" dirty="0" err="1">
                <a:solidFill>
                  <a:srgbClr val="000000"/>
                </a:solidFill>
                <a:ea typeface="맑은 고딕" panose="020B0503020000020004" pitchFamily="50" charset="-127"/>
              </a:rPr>
              <a:t>스퀴즈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 동작 실행</a:t>
            </a:r>
            <a:endParaRPr lang="en-US" altLang="ko-KR" sz="1200" b="1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	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 10</a:t>
            </a:r>
            <a:r>
              <a:rPr lang="ko-KR" altLang="en-US" sz="1200" b="1" dirty="0" err="1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초동안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두 손가락 끝 사이의 거리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(</a:t>
            </a:r>
            <a:r>
              <a:rPr lang="ko-KR" altLang="en-US" sz="1200" b="1" dirty="0" err="1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스퀴즈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강도와 반비례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)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를 측정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, pixel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단위</a:t>
            </a:r>
            <a:endParaRPr lang="en-US" altLang="ko-KR" sz="1200" b="1" dirty="0">
              <a:solidFill>
                <a:srgbClr val="000000"/>
              </a:solidFill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	 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평균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200" b="1" dirty="0" err="1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스퀴즈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강도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표준 편차를 구함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200" b="1" dirty="0" err="1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기준값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=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평균값 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–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표준 편차</a:t>
            </a:r>
            <a:endParaRPr lang="en-US" altLang="ko-KR" sz="1200" b="1" dirty="0">
              <a:solidFill>
                <a:srgbClr val="000000"/>
              </a:solidFill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	(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단순 평균을 사용하는 경우 극단적인 값의 영향을 받을 수 있는데 이런 영향을 상쇄하여 더 안정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	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적인 </a:t>
            </a:r>
            <a:r>
              <a:rPr lang="ko-KR" altLang="en-US" sz="1200" dirty="0" err="1">
                <a:solidFill>
                  <a:srgbClr val="000000"/>
                </a:solidFill>
                <a:ea typeface="맑은 고딕" panose="020B0503020000020004" pitchFamily="50" charset="-127"/>
              </a:rPr>
              <a:t>기준값을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얻을 수 있음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피드백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: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기준값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강도 이하로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스퀴즈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하는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경우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Squeeze More!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           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기준값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강도 이상으로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스퀴즈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하는 경우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Great!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CA0FCE-2C54-24F4-A4C4-14A27BB99FF8}"/>
              </a:ext>
            </a:extLst>
          </p:cNvPr>
          <p:cNvSpPr/>
          <p:nvPr/>
        </p:nvSpPr>
        <p:spPr>
          <a:xfrm>
            <a:off x="584230" y="1775664"/>
            <a:ext cx="25891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a피노키오B" panose="02020600000000000000" pitchFamily="18" charset="-127"/>
              </a:rPr>
              <a:t>개인화된 동작 분석 및 피드백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95307AA-8875-A725-7D32-2EDBC96A72FA}"/>
              </a:ext>
            </a:extLst>
          </p:cNvPr>
          <p:cNvCxnSpPr>
            <a:cxnSpLocks/>
          </p:cNvCxnSpPr>
          <p:nvPr/>
        </p:nvCxnSpPr>
        <p:spPr>
          <a:xfrm>
            <a:off x="683451" y="2067694"/>
            <a:ext cx="2448389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>
            <a:extLst>
              <a:ext uri="{FF2B5EF4-FFF2-40B4-BE49-F238E27FC236}">
                <a16:creationId xmlns:a16="http://schemas.microsoft.com/office/drawing/2014/main" id="{FD3F0A4A-EF0E-47EF-EDBA-FC6574477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120" y="1063826"/>
            <a:ext cx="2589170" cy="142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964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560840" y="198012"/>
            <a:ext cx="16916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03.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동작 별 연구 과정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2. Wrist Rotation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ea typeface="a피노키오B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22B7DF-5651-BD33-BF0C-397D35DAB2E2}"/>
              </a:ext>
            </a:extLst>
          </p:cNvPr>
          <p:cNvSpPr txBox="1"/>
          <p:nvPr/>
        </p:nvSpPr>
        <p:spPr>
          <a:xfrm>
            <a:off x="683451" y="2205149"/>
            <a:ext cx="7831522" cy="1441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i="0" dirty="0">
                <a:effectLst/>
                <a:ea typeface="맑은 고딕" panose="020B0503020000020004" pitchFamily="50" charset="-127"/>
              </a:rPr>
              <a:t>손목과 팔의 근육 강화</a:t>
            </a:r>
            <a:r>
              <a:rPr lang="en-US" altLang="ko-KR" sz="1200" i="0" dirty="0">
                <a:effectLst/>
                <a:ea typeface="맑은 고딕" panose="020B0503020000020004" pitchFamily="50" charset="-127"/>
              </a:rPr>
              <a:t>, </a:t>
            </a:r>
            <a:r>
              <a:rPr lang="ko-KR" altLang="en-US" sz="1200" i="0" dirty="0">
                <a:effectLst/>
                <a:ea typeface="맑은 고딕" panose="020B0503020000020004" pitchFamily="50" charset="-127"/>
              </a:rPr>
              <a:t>손목의 움직임 증가시킴</a:t>
            </a:r>
            <a:endParaRPr lang="en-US" altLang="ko-KR" sz="1200" i="0" dirty="0"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팔을 앞으로 뻗은 상태에서 손목을 왼쪽과 오른쪽으로 회전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i="0" dirty="0">
              <a:solidFill>
                <a:srgbClr val="000000"/>
              </a:solidFill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필요한 랜드마크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: Hand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모델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손목의 중심 지점과 엄지손가락의 끝부분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x, y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좌표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CA0FCE-2C54-24F4-A4C4-14A27BB99FF8}"/>
              </a:ext>
            </a:extLst>
          </p:cNvPr>
          <p:cNvSpPr/>
          <p:nvPr/>
        </p:nvSpPr>
        <p:spPr>
          <a:xfrm>
            <a:off x="584230" y="1775664"/>
            <a:ext cx="19880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a피노키오B" panose="02020600000000000000" pitchFamily="18" charset="-127"/>
              </a:rPr>
              <a:t>운동 및 랜드마크 지점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95307AA-8875-A725-7D32-2EDBC96A72FA}"/>
              </a:ext>
            </a:extLst>
          </p:cNvPr>
          <p:cNvCxnSpPr>
            <a:cxnSpLocks/>
          </p:cNvCxnSpPr>
          <p:nvPr/>
        </p:nvCxnSpPr>
        <p:spPr>
          <a:xfrm>
            <a:off x="683451" y="2067694"/>
            <a:ext cx="2448389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A61C9DA6-718F-0269-4373-03D990B6F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858" y="671923"/>
            <a:ext cx="1440160" cy="130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88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560840" y="198012"/>
            <a:ext cx="16916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03.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동작 별 연구 과정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2. Wrist Rotation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ea typeface="a피노키오B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22B7DF-5651-BD33-BF0C-397D35DAB2E2}"/>
              </a:ext>
            </a:extLst>
          </p:cNvPr>
          <p:cNvSpPr txBox="1"/>
          <p:nvPr/>
        </p:nvSpPr>
        <p:spPr>
          <a:xfrm>
            <a:off x="467544" y="2205149"/>
            <a:ext cx="7831522" cy="2272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데이터 계산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손목 중심에서 엄지 손끝까지의 벡터 계산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이를 이용하여 손목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-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엄지 각도를 계산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 1.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이전 프레임의 각도와 현재 프레임의 각도변화를 통해 회전 방향 감지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  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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현재 프레임 각도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–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이전 프레임 각도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&gt; 0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일 때 손목은 왼쪽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(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카메라 기준 시계 방향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)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으로 회전 중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 2.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작고 의도하지 않은 움직임을 걸러내기 위해 회전 감지에 대한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임계값을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추가함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en-US" altLang="ko-KR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1</a:t>
            </a:r>
            <a:r>
              <a:rPr lang="ko-KR" altLang="en-US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도로 설정함</a:t>
            </a:r>
            <a:endParaRPr lang="en-US" altLang="ko-KR" sz="1200" b="1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   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특정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임계값을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초과할 때만 회전 감지 활성화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피드백 </a:t>
            </a:r>
            <a:r>
              <a:rPr lang="en-US" altLang="ko-KR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: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손목이 어느 방향으로 </a:t>
            </a:r>
            <a:r>
              <a:rPr lang="ko-KR" altLang="en-US" sz="1200" i="0" dirty="0" err="1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회전중인지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피드백 메시지를 화면에 </a:t>
            </a:r>
            <a:r>
              <a:rPr lang="ko-KR" altLang="en-US" sz="1200" i="0" dirty="0" err="1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띄워줌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CA0FCE-2C54-24F4-A4C4-14A27BB99FF8}"/>
              </a:ext>
            </a:extLst>
          </p:cNvPr>
          <p:cNvSpPr/>
          <p:nvPr/>
        </p:nvSpPr>
        <p:spPr>
          <a:xfrm>
            <a:off x="584230" y="1775664"/>
            <a:ext cx="19880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a피노키오B" panose="02020600000000000000" pitchFamily="18" charset="-127"/>
              </a:rPr>
              <a:t>데이터 계산 및 피드백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95307AA-8875-A725-7D32-2EDBC96A72FA}"/>
              </a:ext>
            </a:extLst>
          </p:cNvPr>
          <p:cNvCxnSpPr>
            <a:cxnSpLocks/>
          </p:cNvCxnSpPr>
          <p:nvPr/>
        </p:nvCxnSpPr>
        <p:spPr>
          <a:xfrm>
            <a:off x="683451" y="2067694"/>
            <a:ext cx="2448389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2DECB5ED-EF44-79B0-F69A-2D45AED61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198" y="3698064"/>
            <a:ext cx="2085420" cy="118551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4E099C5-DB60-DBCA-5501-02B87FDA7A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4308" y="852681"/>
            <a:ext cx="2830180" cy="1215013"/>
          </a:xfrm>
          <a:prstGeom prst="rect">
            <a:avLst/>
          </a:prstGeom>
        </p:spPr>
      </p:pic>
      <p:sp>
        <p:nvSpPr>
          <p:cNvPr id="22" name="왼쪽 중괄호 21">
            <a:extLst>
              <a:ext uri="{FF2B5EF4-FFF2-40B4-BE49-F238E27FC236}">
                <a16:creationId xmlns:a16="http://schemas.microsoft.com/office/drawing/2014/main" id="{A1184D47-1F33-3707-5814-F02E38D90B88}"/>
              </a:ext>
            </a:extLst>
          </p:cNvPr>
          <p:cNvSpPr/>
          <p:nvPr/>
        </p:nvSpPr>
        <p:spPr>
          <a:xfrm>
            <a:off x="5845008" y="893590"/>
            <a:ext cx="216024" cy="443458"/>
          </a:xfrm>
          <a:prstGeom prst="lef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왼쪽 중괄호 22">
            <a:extLst>
              <a:ext uri="{FF2B5EF4-FFF2-40B4-BE49-F238E27FC236}">
                <a16:creationId xmlns:a16="http://schemas.microsoft.com/office/drawing/2014/main" id="{5ED73503-29DF-02FF-6B76-EB0E6FB7EE5E}"/>
              </a:ext>
            </a:extLst>
          </p:cNvPr>
          <p:cNvSpPr/>
          <p:nvPr/>
        </p:nvSpPr>
        <p:spPr>
          <a:xfrm>
            <a:off x="5840569" y="1337048"/>
            <a:ext cx="216024" cy="443458"/>
          </a:xfrm>
          <a:prstGeom prst="lef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4" name="왼쪽 중괄호 23">
            <a:extLst>
              <a:ext uri="{FF2B5EF4-FFF2-40B4-BE49-F238E27FC236}">
                <a16:creationId xmlns:a16="http://schemas.microsoft.com/office/drawing/2014/main" id="{F1B5CCF3-E7B9-B6AB-DF02-4F12788A65C5}"/>
              </a:ext>
            </a:extLst>
          </p:cNvPr>
          <p:cNvSpPr/>
          <p:nvPr/>
        </p:nvSpPr>
        <p:spPr>
          <a:xfrm>
            <a:off x="6675515" y="3727310"/>
            <a:ext cx="194675" cy="303466"/>
          </a:xfrm>
          <a:prstGeom prst="lef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5" name="왼쪽 중괄호 24">
            <a:extLst>
              <a:ext uri="{FF2B5EF4-FFF2-40B4-BE49-F238E27FC236}">
                <a16:creationId xmlns:a16="http://schemas.microsoft.com/office/drawing/2014/main" id="{5BBFE7A6-FEB2-51B0-2A50-67A503AC2F51}"/>
              </a:ext>
            </a:extLst>
          </p:cNvPr>
          <p:cNvSpPr/>
          <p:nvPr/>
        </p:nvSpPr>
        <p:spPr>
          <a:xfrm>
            <a:off x="6686189" y="4175634"/>
            <a:ext cx="194675" cy="303466"/>
          </a:xfrm>
          <a:prstGeom prst="lef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BCEF08-5E17-D25A-8927-1938902A7043}"/>
              </a:ext>
            </a:extLst>
          </p:cNvPr>
          <p:cNvSpPr txBox="1"/>
          <p:nvPr/>
        </p:nvSpPr>
        <p:spPr>
          <a:xfrm>
            <a:off x="5121981" y="3672318"/>
            <a:ext cx="20854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30" panose="02030504000101010101" pitchFamily="18" charset="-127"/>
              </a:rPr>
              <a:t>차이가 </a:t>
            </a:r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30" panose="02030504000101010101" pitchFamily="18" charset="-127"/>
              </a:rPr>
              <a:t>1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30" panose="02030504000101010101" pitchFamily="18" charset="-127"/>
              </a:rPr>
              <a:t>도 이하일 경우 </a:t>
            </a:r>
            <a:endParaRPr lang="en-US" altLang="ko-KR" sz="105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a typeface="-윤고딕330" panose="02030504000101010101" pitchFamily="18" charset="-127"/>
            </a:endParaRPr>
          </a:p>
          <a:p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30" panose="02030504000101010101" pitchFamily="18" charset="-127"/>
              </a:rPr>
              <a:t>다음 프레임 각도 측정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CCC60F-8D69-4EEA-5DE8-3D87AE680EB7}"/>
              </a:ext>
            </a:extLst>
          </p:cNvPr>
          <p:cNvSpPr txBox="1"/>
          <p:nvPr/>
        </p:nvSpPr>
        <p:spPr>
          <a:xfrm>
            <a:off x="4393324" y="801759"/>
            <a:ext cx="1474820" cy="545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현재 프레임 각도 </a:t>
            </a:r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–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이전 프레임 각도 </a:t>
            </a:r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&gt; 0</a:t>
            </a:r>
            <a:endParaRPr lang="ko-KR" altLang="en-US" sz="105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852F8B-D238-AA1A-F8B2-F9CB906B2E9C}"/>
              </a:ext>
            </a:extLst>
          </p:cNvPr>
          <p:cNvSpPr txBox="1"/>
          <p:nvPr/>
        </p:nvSpPr>
        <p:spPr>
          <a:xfrm>
            <a:off x="4384571" y="1317639"/>
            <a:ext cx="1474820" cy="545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현재 프레임 각도 </a:t>
            </a:r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–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이전 프레임 각도 </a:t>
            </a:r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&lt; 0</a:t>
            </a:r>
            <a:endParaRPr lang="ko-KR" altLang="en-US" sz="105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54BB3D65-6ECE-7E14-F532-21CCC06023AD}"/>
              </a:ext>
            </a:extLst>
          </p:cNvPr>
          <p:cNvSpPr/>
          <p:nvPr/>
        </p:nvSpPr>
        <p:spPr>
          <a:xfrm>
            <a:off x="6588224" y="1379203"/>
            <a:ext cx="504056" cy="3284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2610E35B-270F-D2F7-074E-0271DB4E4625}"/>
              </a:ext>
            </a:extLst>
          </p:cNvPr>
          <p:cNvSpPr/>
          <p:nvPr/>
        </p:nvSpPr>
        <p:spPr>
          <a:xfrm>
            <a:off x="6553031" y="1769868"/>
            <a:ext cx="655665" cy="3284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58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560840" y="198012"/>
            <a:ext cx="16916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03.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동작 별 연구 과정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3. Arm Flexion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ea typeface="a피노키오B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22B7DF-5651-BD33-BF0C-397D35DAB2E2}"/>
              </a:ext>
            </a:extLst>
          </p:cNvPr>
          <p:cNvSpPr txBox="1"/>
          <p:nvPr/>
        </p:nvSpPr>
        <p:spPr>
          <a:xfrm>
            <a:off x="683451" y="2205149"/>
            <a:ext cx="7831522" cy="11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상완 근육 중심으로 다양한 팔 근육 강화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범위 움직임 증가</a:t>
            </a:r>
            <a:endParaRPr lang="en-US" altLang="ko-KR" sz="1200" i="0" dirty="0"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서서 팔을 굽혀 손을 어깨 쪽으로 들어올리고 다시 펴는 동작 수행</a:t>
            </a:r>
            <a:endParaRPr lang="en-US" altLang="ko-KR" sz="1200" i="0" dirty="0">
              <a:solidFill>
                <a:srgbClr val="000000"/>
              </a:solidFill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필요한 랜드마크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: Pose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모델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손목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팔꿈치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어깨의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x, y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좌표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CA0FCE-2C54-24F4-A4C4-14A27BB99FF8}"/>
              </a:ext>
            </a:extLst>
          </p:cNvPr>
          <p:cNvSpPr/>
          <p:nvPr/>
        </p:nvSpPr>
        <p:spPr>
          <a:xfrm>
            <a:off x="584230" y="1775664"/>
            <a:ext cx="19880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a피노키오B" panose="02020600000000000000" pitchFamily="18" charset="-127"/>
              </a:rPr>
              <a:t>운동 및 랜드마크 지점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95307AA-8875-A725-7D32-2EDBC96A72FA}"/>
              </a:ext>
            </a:extLst>
          </p:cNvPr>
          <p:cNvCxnSpPr>
            <a:cxnSpLocks/>
          </p:cNvCxnSpPr>
          <p:nvPr/>
        </p:nvCxnSpPr>
        <p:spPr>
          <a:xfrm>
            <a:off x="683451" y="2067694"/>
            <a:ext cx="2448389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AD2056CE-63D7-A69D-5CDB-A447A179A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278" y="1045799"/>
            <a:ext cx="2764043" cy="159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3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560840" y="198012"/>
            <a:ext cx="16916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03.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동작 별 연구 과정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3. Arm Flexion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ea typeface="a피노키오B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22B7DF-5651-BD33-BF0C-397D35DAB2E2}"/>
              </a:ext>
            </a:extLst>
          </p:cNvPr>
          <p:cNvSpPr txBox="1"/>
          <p:nvPr/>
        </p:nvSpPr>
        <p:spPr>
          <a:xfrm>
            <a:off x="683451" y="2121406"/>
            <a:ext cx="7831522" cy="2826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데이터 계산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세 랜드마크를 이용해 팔 굽힘 상태 판단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 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아크 코사인 함수를 이용하여 두 벡터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(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어깨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-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팔꿈치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팔꿈치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-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손목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)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간의 각도 계산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 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90</a:t>
            </a:r>
            <a:r>
              <a:rPr lang="ko-KR" altLang="en-US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도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이하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(</a:t>
            </a:r>
            <a:r>
              <a:rPr lang="en-US" altLang="ko-KR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0~180</a:t>
            </a:r>
            <a:r>
              <a:rPr lang="ko-KR" altLang="en-US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도 존재</a:t>
            </a:r>
            <a:r>
              <a:rPr lang="en-US" altLang="ko-KR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, </a:t>
            </a:r>
            <a:r>
              <a:rPr lang="ko-KR" altLang="en-US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따라서 중간 값인 </a:t>
            </a:r>
            <a:r>
              <a:rPr lang="en-US" altLang="ko-KR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90</a:t>
            </a:r>
            <a:r>
              <a:rPr lang="ko-KR" altLang="en-US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도로 지정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)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일 때 굽힌 상태로 인식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  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이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기준값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또한 개인 상태에 따라 설정하면 개인 운동 정도 설정 가능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각 프레임마다 상태 저장을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해서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굽힌 상태에서 펼친 상태로 상태 변화가 일어날 때마다 굽힌 횟수를 증가시키면서 왼쪽부터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번갈아가며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특정 횟수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(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사용자 개인 상태에 따라 설정 가능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)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</a:rPr>
              <a:t> 실시</a:t>
            </a:r>
            <a:endParaRPr lang="en-US" altLang="ko-KR" sz="1200" b="1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</a:t>
            </a:r>
            <a:r>
              <a:rPr lang="ko-KR" altLang="en-US" sz="1200" b="1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피드백</a:t>
            </a:r>
            <a:r>
              <a:rPr lang="ko-KR" altLang="en-US" sz="1200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</a:t>
            </a:r>
            <a:r>
              <a:rPr lang="en-US" altLang="ko-KR" sz="1200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: </a:t>
            </a:r>
            <a:r>
              <a:rPr lang="ko-KR" altLang="en-US" sz="1200" i="0" dirty="0" err="1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기준값인</a:t>
            </a:r>
            <a:r>
              <a:rPr lang="ko-KR" altLang="en-US" sz="1200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</a:t>
            </a:r>
            <a:r>
              <a:rPr lang="en-US" altLang="ko-KR" sz="1200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90</a:t>
            </a:r>
            <a:r>
              <a:rPr lang="ko-KR" altLang="en-US" sz="1200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도 이하일 때 </a:t>
            </a:r>
            <a:r>
              <a:rPr lang="en-US" altLang="ko-KR" sz="1200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  <a:sym typeface="Wingdings" panose="05000000000000000000" pitchFamily="2" charset="2"/>
              </a:rPr>
              <a:t> “</a:t>
            </a:r>
            <a:r>
              <a:rPr lang="ko-KR" altLang="en-US" sz="1200" b="1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  <a:sym typeface="Wingdings" panose="05000000000000000000" pitchFamily="2" charset="2"/>
              </a:rPr>
              <a:t>현재 상태</a:t>
            </a:r>
            <a:r>
              <a:rPr lang="ko-KR" altLang="en-US" sz="1200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  <a:sym typeface="Wingdings" panose="05000000000000000000" pitchFamily="2" charset="2"/>
              </a:rPr>
              <a:t>: </a:t>
            </a:r>
            <a:r>
              <a:rPr lang="ko-KR" altLang="en-US" sz="1200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  <a:sym typeface="Wingdings" panose="05000000000000000000" pitchFamily="2" charset="2"/>
              </a:rPr>
              <a:t>굽힌 상태</a:t>
            </a:r>
            <a:r>
              <a:rPr lang="en-US" altLang="ko-KR" sz="1200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  <a:sym typeface="Wingdings" panose="05000000000000000000" pitchFamily="2" charset="2"/>
              </a:rPr>
              <a:t> “</a:t>
            </a:r>
            <a:r>
              <a:rPr lang="ko-KR" altLang="en-US" sz="1200" i="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ffectLst/>
                <a:ea typeface="맑은 고딕" panose="020B0503020000020004" pitchFamily="50" charset="-127"/>
                <a:sym typeface="Wingdings" panose="05000000000000000000" pitchFamily="2" charset="2"/>
              </a:rPr>
              <a:t>와 같은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피드백 메시지 출력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          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굽혔다 폈다 하는 </a:t>
            </a:r>
            <a:r>
              <a:rPr lang="ko-KR" altLang="en-US" sz="1200" b="1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횟수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를 표시해 특정 횟수가 되면 팔을 바꿔서 인식하여 다시 실시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rgbClr val="000000"/>
              </a:solidFill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CA0FCE-2C54-24F4-A4C4-14A27BB99FF8}"/>
              </a:ext>
            </a:extLst>
          </p:cNvPr>
          <p:cNvSpPr/>
          <p:nvPr/>
        </p:nvSpPr>
        <p:spPr>
          <a:xfrm>
            <a:off x="584230" y="1691921"/>
            <a:ext cx="19880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a피노키오B" panose="02020600000000000000" pitchFamily="18" charset="-127"/>
              </a:rPr>
              <a:t>데이터 계산 및 피드백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95307AA-8875-A725-7D32-2EDBC96A72FA}"/>
              </a:ext>
            </a:extLst>
          </p:cNvPr>
          <p:cNvCxnSpPr>
            <a:cxnSpLocks/>
          </p:cNvCxnSpPr>
          <p:nvPr/>
        </p:nvCxnSpPr>
        <p:spPr>
          <a:xfrm>
            <a:off x="683451" y="1983951"/>
            <a:ext cx="2448389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AB95FE21-C8E2-8719-DBE4-854496FA0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168" y="699542"/>
            <a:ext cx="2764043" cy="159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984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560840" y="198012"/>
            <a:ext cx="16916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03.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동작 별 연구 과정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4. Face Rotation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ea typeface="a피노키오B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22B7DF-5651-BD33-BF0C-397D35DAB2E2}"/>
              </a:ext>
            </a:extLst>
          </p:cNvPr>
          <p:cNvSpPr txBox="1"/>
          <p:nvPr/>
        </p:nvSpPr>
        <p:spPr>
          <a:xfrm>
            <a:off x="683451" y="2177158"/>
            <a:ext cx="7831522" cy="2826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목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주변의 근육 강화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목 움직임 증가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왼쪽과 오른쪽을 </a:t>
            </a:r>
            <a:r>
              <a:rPr lang="ko-KR" altLang="en-US" sz="1200" dirty="0" err="1">
                <a:solidFill>
                  <a:srgbClr val="000000"/>
                </a:solidFill>
                <a:ea typeface="맑은 고딕" panose="020B0503020000020004" pitchFamily="50" charset="-127"/>
              </a:rPr>
              <a:t>번갈아가며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쳐다보며 목 운동을 함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 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이때 편안한 동작 범위를 유지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i="0" dirty="0"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랜드마크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: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코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,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왼쪽 눈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,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오른쪽 눈의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x, y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좌표 </a:t>
            </a:r>
            <a:endParaRPr lang="en-US" altLang="ko-KR" sz="1200" i="0" dirty="0">
              <a:solidFill>
                <a:srgbClr val="000000"/>
              </a:solidFill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데이터 계산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중심 눈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(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왼쪽 눈과 오른쪽 눈의 중간 지점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)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과 코 사이의 벡터를 계산 하고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math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모듈의 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	atan2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함수를 사용하여 각도 계산 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  </a:t>
            </a:r>
            <a:r>
              <a:rPr lang="ko-KR" altLang="en-US" sz="1200" dirty="0" err="1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중심눈과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코를 잇는 선은 얼굴의 가로 방향을 나타내고 이 선과 수평선 사이의 각도를 측정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   -90~90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도 사이의 각도인 경우 얼굴이 오른쪽을 향해 있음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CA0FCE-2C54-24F4-A4C4-14A27BB99FF8}"/>
              </a:ext>
            </a:extLst>
          </p:cNvPr>
          <p:cNvSpPr/>
          <p:nvPr/>
        </p:nvSpPr>
        <p:spPr>
          <a:xfrm>
            <a:off x="584230" y="1775664"/>
            <a:ext cx="30572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a피노키오B" panose="02020600000000000000" pitchFamily="18" charset="-127"/>
              </a:rPr>
              <a:t>운동 및 랜드마크 지점</a:t>
            </a:r>
            <a:r>
              <a:rPr lang="en-US" altLang="ko-KR" sz="14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a피노키오B" panose="02020600000000000000" pitchFamily="18" charset="-127"/>
              </a:rPr>
              <a:t>, </a:t>
            </a:r>
            <a:r>
              <a:rPr lang="ko-KR" altLang="en-US" sz="14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a피노키오B" panose="02020600000000000000" pitchFamily="18" charset="-127"/>
              </a:rPr>
              <a:t>데이터 계산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95307AA-8875-A725-7D32-2EDBC96A72FA}"/>
              </a:ext>
            </a:extLst>
          </p:cNvPr>
          <p:cNvCxnSpPr>
            <a:cxnSpLocks/>
          </p:cNvCxnSpPr>
          <p:nvPr/>
        </p:nvCxnSpPr>
        <p:spPr>
          <a:xfrm>
            <a:off x="683451" y="2067694"/>
            <a:ext cx="2880437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4" descr="인스타그램, ZOOM 필터에도 딥러닝이? : 네이버 블로그">
            <a:extLst>
              <a:ext uri="{FF2B5EF4-FFF2-40B4-BE49-F238E27FC236}">
                <a16:creationId xmlns:a16="http://schemas.microsoft.com/office/drawing/2014/main" id="{3B2C9D91-5B1B-A7EC-B12B-B8205EE9E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302" y="765364"/>
            <a:ext cx="1787086" cy="260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38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560840" y="198012"/>
            <a:ext cx="16916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03.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동작 별 연구 과정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4. Face Rotation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ea typeface="a피노키오B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22B7DF-5651-BD33-BF0C-397D35DAB2E2}"/>
              </a:ext>
            </a:extLst>
          </p:cNvPr>
          <p:cNvSpPr txBox="1"/>
          <p:nvPr/>
        </p:nvSpPr>
        <p:spPr>
          <a:xfrm>
            <a:off x="683451" y="2177158"/>
            <a:ext cx="7831522" cy="1995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dirty="0">
                <a:solidFill>
                  <a:srgbClr val="000000"/>
                </a:solidFill>
              </a:rPr>
              <a:t>왼쪽이나 오른쪽 방향으로 최대한 향한 경우 모니터를 볼 수 없기 때문에 </a:t>
            </a:r>
            <a:r>
              <a:rPr lang="ko-KR" altLang="en-US" sz="1200" dirty="0" err="1">
                <a:solidFill>
                  <a:srgbClr val="000000"/>
                </a:solidFill>
              </a:rPr>
              <a:t>알림소리로</a:t>
            </a:r>
            <a:r>
              <a:rPr lang="ko-KR" altLang="en-US" sz="1200" dirty="0">
                <a:solidFill>
                  <a:srgbClr val="000000"/>
                </a:solidFill>
              </a:rPr>
              <a:t> 고개를 반대로 돌리라는 피드백을 준다</a:t>
            </a:r>
            <a:r>
              <a:rPr lang="en-US" altLang="ko-KR" sz="1200" dirty="0">
                <a:solidFill>
                  <a:srgbClr val="000000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 </a:t>
            </a:r>
            <a:r>
              <a:rPr lang="en-US" altLang="ko-KR" sz="1200" dirty="0">
                <a:solidFill>
                  <a:srgbClr val="000000"/>
                </a:solidFill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solidFill>
                  <a:srgbClr val="000000"/>
                </a:solidFill>
                <a:sym typeface="Wingdings" panose="05000000000000000000" pitchFamily="2" charset="2"/>
              </a:rPr>
              <a:t>음악 및 사운드 파일 재생 기능을 제공하는 </a:t>
            </a:r>
            <a:r>
              <a:rPr lang="en-US" altLang="ko-KR" sz="1200" dirty="0" err="1">
                <a:solidFill>
                  <a:srgbClr val="000000"/>
                </a:solidFill>
                <a:sym typeface="Wingdings" panose="05000000000000000000" pitchFamily="2" charset="2"/>
              </a:rPr>
              <a:t>pygame</a:t>
            </a:r>
            <a:r>
              <a:rPr lang="ko-KR" altLang="en-US" sz="1200" dirty="0">
                <a:solidFill>
                  <a:srgbClr val="000000"/>
                </a:solidFill>
                <a:sym typeface="Wingdings" panose="05000000000000000000" pitchFamily="2" charset="2"/>
              </a:rPr>
              <a:t>을 사용하여 알림 소리를 재생</a:t>
            </a:r>
            <a:endParaRPr lang="en-US" altLang="ko-KR" sz="120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-90~90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사이의 각도가 오른쪽으로 얼굴이 향한 경우라고 했을 때 </a:t>
            </a:r>
            <a:endParaRPr lang="en-US" altLang="ko-KR" sz="1200" i="0" dirty="0">
              <a:solidFill>
                <a:srgbClr val="000000"/>
              </a:solidFill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각도의 절댓값이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10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보다 작으면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,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즉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,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얼굴이 거의 최대한의 각도로 돌아갔을 때 </a:t>
            </a:r>
            <a:r>
              <a:rPr lang="ko-KR" altLang="en-US" sz="1200" i="0" dirty="0" err="1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알람소리가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울리게 됨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CA0FCE-2C54-24F4-A4C4-14A27BB99FF8}"/>
              </a:ext>
            </a:extLst>
          </p:cNvPr>
          <p:cNvSpPr/>
          <p:nvPr/>
        </p:nvSpPr>
        <p:spPr>
          <a:xfrm>
            <a:off x="584230" y="1775664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a피노키오B" panose="02020600000000000000" pitchFamily="18" charset="-127"/>
              </a:rPr>
              <a:t>피드백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95307AA-8875-A725-7D32-2EDBC96A72FA}"/>
              </a:ext>
            </a:extLst>
          </p:cNvPr>
          <p:cNvCxnSpPr>
            <a:cxnSpLocks/>
          </p:cNvCxnSpPr>
          <p:nvPr/>
        </p:nvCxnSpPr>
        <p:spPr>
          <a:xfrm>
            <a:off x="683451" y="2067694"/>
            <a:ext cx="2448389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382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23118" y="2346434"/>
            <a:ext cx="410445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서론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573846" y="2192138"/>
            <a:ext cx="307916" cy="1548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각 삼각형 5"/>
          <p:cNvSpPr/>
          <p:nvPr/>
        </p:nvSpPr>
        <p:spPr>
          <a:xfrm>
            <a:off x="3881344" y="2192138"/>
            <a:ext cx="154800" cy="1548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각 삼각형 6"/>
          <p:cNvSpPr/>
          <p:nvPr/>
        </p:nvSpPr>
        <p:spPr>
          <a:xfrm rot="16200000" flipH="1">
            <a:off x="3916436" y="2192425"/>
            <a:ext cx="154800" cy="1548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067507" y="2192137"/>
            <a:ext cx="1530183" cy="1542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72217" y="2162227"/>
            <a:ext cx="934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a typeface="-윤고딕350" pitchFamily="18" charset="-127"/>
              </a:rPr>
              <a:t>01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437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5A6340-EA98-EA37-6DA9-DA3EA6FD991D}"/>
              </a:ext>
            </a:extLst>
          </p:cNvPr>
          <p:cNvSpPr txBox="1"/>
          <p:nvPr/>
        </p:nvSpPr>
        <p:spPr>
          <a:xfrm>
            <a:off x="2523118" y="2346434"/>
            <a:ext cx="410445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-윤고딕340" panose="02030504000101010101" pitchFamily="18" charset="-127"/>
              </a:rPr>
              <a:t>향후 연구 및 개선 방향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C9623D-A1DC-A56C-C393-769AAFD6345B}"/>
              </a:ext>
            </a:extLst>
          </p:cNvPr>
          <p:cNvSpPr/>
          <p:nvPr/>
        </p:nvSpPr>
        <p:spPr>
          <a:xfrm>
            <a:off x="3573846" y="2192138"/>
            <a:ext cx="307916" cy="1548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ECED5EBE-EC20-540F-E43A-3516827D7C61}"/>
              </a:ext>
            </a:extLst>
          </p:cNvPr>
          <p:cNvSpPr/>
          <p:nvPr/>
        </p:nvSpPr>
        <p:spPr>
          <a:xfrm>
            <a:off x="3881344" y="2192138"/>
            <a:ext cx="154800" cy="1548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AE722E8A-006B-39F2-B4EA-0891B8672719}"/>
              </a:ext>
            </a:extLst>
          </p:cNvPr>
          <p:cNvSpPr/>
          <p:nvPr/>
        </p:nvSpPr>
        <p:spPr>
          <a:xfrm rot="16200000" flipH="1">
            <a:off x="3916436" y="2192425"/>
            <a:ext cx="154800" cy="1548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1EF9693-03B5-4A54-9C50-471534ED1B8E}"/>
              </a:ext>
            </a:extLst>
          </p:cNvPr>
          <p:cNvSpPr/>
          <p:nvPr/>
        </p:nvSpPr>
        <p:spPr>
          <a:xfrm>
            <a:off x="4067507" y="2192137"/>
            <a:ext cx="1530183" cy="1542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80F140-AE9D-DE6C-1CB1-506FC24C5C64}"/>
              </a:ext>
            </a:extLst>
          </p:cNvPr>
          <p:cNvSpPr txBox="1"/>
          <p:nvPr/>
        </p:nvSpPr>
        <p:spPr>
          <a:xfrm>
            <a:off x="3572217" y="2162227"/>
            <a:ext cx="934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a typeface="-윤고딕350" pitchFamily="18" charset="-127"/>
              </a:rPr>
              <a:t>04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3058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245176" y="198012"/>
            <a:ext cx="207935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04.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향후 연구 및 개선 방향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7191342-0903-48A6-18CC-D7C4EEA8DF00}"/>
              </a:ext>
            </a:extLst>
          </p:cNvPr>
          <p:cNvSpPr/>
          <p:nvPr/>
        </p:nvSpPr>
        <p:spPr>
          <a:xfrm>
            <a:off x="632554" y="1454682"/>
            <a:ext cx="13468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1. </a:t>
            </a:r>
            <a:r>
              <a:rPr lang="ko-KR" altLang="en-US" sz="14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정확도 개선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76B4D2D-11CD-FD3D-392E-8CF755316C67}"/>
              </a:ext>
            </a:extLst>
          </p:cNvPr>
          <p:cNvCxnSpPr>
            <a:cxnSpLocks/>
          </p:cNvCxnSpPr>
          <p:nvPr/>
        </p:nvCxnSpPr>
        <p:spPr>
          <a:xfrm>
            <a:off x="731775" y="1742714"/>
            <a:ext cx="288268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B8E0534-3394-331E-0B0A-13C084AE580F}"/>
              </a:ext>
            </a:extLst>
          </p:cNvPr>
          <p:cNvSpPr/>
          <p:nvPr/>
        </p:nvSpPr>
        <p:spPr>
          <a:xfrm>
            <a:off x="623988" y="2360213"/>
            <a:ext cx="23695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2. </a:t>
            </a:r>
            <a:r>
              <a:rPr lang="ko-KR" altLang="en-US" sz="14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미디어 파이프 기능 확장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BB0FCA9-BC34-D228-C32B-F71A27AFFD67}"/>
              </a:ext>
            </a:extLst>
          </p:cNvPr>
          <p:cNvCxnSpPr>
            <a:cxnSpLocks/>
          </p:cNvCxnSpPr>
          <p:nvPr/>
        </p:nvCxnSpPr>
        <p:spPr>
          <a:xfrm>
            <a:off x="723209" y="2648245"/>
            <a:ext cx="288268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14F6073-D114-678C-A2BE-821BF9785455}"/>
              </a:ext>
            </a:extLst>
          </p:cNvPr>
          <p:cNvSpPr/>
          <p:nvPr/>
        </p:nvSpPr>
        <p:spPr>
          <a:xfrm>
            <a:off x="632554" y="3060539"/>
            <a:ext cx="3027281" cy="3155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3. </a:t>
            </a:r>
            <a:r>
              <a:rPr lang="ko-KR" altLang="en-US" sz="14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사용자 경험 개선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E2CB452A-50F2-1134-5BDA-F471812C5FFA}"/>
              </a:ext>
            </a:extLst>
          </p:cNvPr>
          <p:cNvCxnSpPr>
            <a:cxnSpLocks/>
          </p:cNvCxnSpPr>
          <p:nvPr/>
        </p:nvCxnSpPr>
        <p:spPr>
          <a:xfrm>
            <a:off x="731776" y="3356365"/>
            <a:ext cx="288268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713DD40-B4B4-7300-D74F-21492BECDF36}"/>
              </a:ext>
            </a:extLst>
          </p:cNvPr>
          <p:cNvSpPr/>
          <p:nvPr/>
        </p:nvSpPr>
        <p:spPr>
          <a:xfrm>
            <a:off x="632554" y="3768738"/>
            <a:ext cx="219002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4. </a:t>
            </a:r>
            <a:r>
              <a:rPr lang="ko-KR" altLang="en-US" sz="14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다양한 동작 연구 개발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D46035C-73DF-49B8-7E1E-6A9D9217C4FA}"/>
              </a:ext>
            </a:extLst>
          </p:cNvPr>
          <p:cNvCxnSpPr>
            <a:cxnSpLocks/>
          </p:cNvCxnSpPr>
          <p:nvPr/>
        </p:nvCxnSpPr>
        <p:spPr>
          <a:xfrm>
            <a:off x="731775" y="4056770"/>
            <a:ext cx="288268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14E4CB5-C418-31BC-B6D0-BA0F1DAC2AFD}"/>
              </a:ext>
            </a:extLst>
          </p:cNvPr>
          <p:cNvSpPr txBox="1"/>
          <p:nvPr/>
        </p:nvSpPr>
        <p:spPr>
          <a:xfrm>
            <a:off x="3846643" y="1164763"/>
            <a:ext cx="4973607" cy="88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0" i="0" dirty="0">
                <a:effectLst/>
                <a:ea typeface="맑은 고딕" panose="020B0503020000020004" pitchFamily="50" charset="-127"/>
              </a:rPr>
              <a:t>〮</a:t>
            </a:r>
            <a:r>
              <a:rPr lang="en-US" altLang="ko-KR" sz="1200" dirty="0">
                <a:ea typeface="맑은 고딕" panose="020B0503020000020004" pitchFamily="50" charset="-127"/>
              </a:rPr>
              <a:t> </a:t>
            </a:r>
            <a:r>
              <a:rPr lang="ko-KR" altLang="en-US" sz="1200" b="0" i="0" dirty="0">
                <a:effectLst/>
                <a:ea typeface="맑은 고딕" panose="020B0503020000020004" pitchFamily="50" charset="-127"/>
              </a:rPr>
              <a:t>데이터 계산의 </a:t>
            </a:r>
            <a:r>
              <a:rPr lang="ko-KR" altLang="en-US" sz="1200" b="1" i="0" dirty="0">
                <a:effectLst/>
                <a:ea typeface="맑은 고딕" panose="020B0503020000020004" pitchFamily="50" charset="-127"/>
              </a:rPr>
              <a:t>정확성 향상</a:t>
            </a:r>
            <a:r>
              <a:rPr lang="en-US" altLang="ko-KR" sz="1200" b="0" i="0" dirty="0">
                <a:effectLst/>
                <a:ea typeface="맑은 고딕" panose="020B0503020000020004" pitchFamily="50" charset="-127"/>
              </a:rPr>
              <a:t>, </a:t>
            </a:r>
            <a:r>
              <a:rPr lang="ko-KR" altLang="en-US" sz="1200" b="0" i="0" dirty="0">
                <a:effectLst/>
                <a:ea typeface="맑은 고딕" panose="020B0503020000020004" pitchFamily="50" charset="-127"/>
              </a:rPr>
              <a:t>더 나은 계산법 탐구 필요</a:t>
            </a:r>
            <a:endParaRPr lang="en-US" altLang="ko-KR" sz="1200" b="0" i="0" dirty="0"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ea typeface="맑은 고딕" panose="020B0503020000020004" pitchFamily="50" charset="-127"/>
              </a:rPr>
              <a:t>  정확성이 보장되지 않는 현재의 계산법이지만</a:t>
            </a:r>
            <a:r>
              <a:rPr lang="en-US" altLang="ko-KR" sz="1200" dirty="0">
                <a:ea typeface="맑은 고딕" panose="020B0503020000020004" pitchFamily="50" charset="-127"/>
              </a:rPr>
              <a:t>, </a:t>
            </a:r>
            <a:r>
              <a:rPr lang="ko-KR" altLang="en-US" sz="1200" b="1" dirty="0">
                <a:ea typeface="맑은 고딕" panose="020B0503020000020004" pitchFamily="50" charset="-127"/>
              </a:rPr>
              <a:t>이러한 방법의 </a:t>
            </a:r>
            <a:endParaRPr lang="en-US" altLang="ko-KR" sz="1200" b="1" dirty="0"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ea typeface="맑은 고딕" panose="020B0503020000020004" pitchFamily="50" charset="-127"/>
              </a:rPr>
              <a:t>  </a:t>
            </a:r>
            <a:r>
              <a:rPr lang="ko-KR" altLang="en-US" sz="1200" b="1" dirty="0">
                <a:ea typeface="맑은 고딕" panose="020B0503020000020004" pitchFamily="50" charset="-127"/>
              </a:rPr>
              <a:t>동작원리를 기반으로 한 연구</a:t>
            </a:r>
            <a:r>
              <a:rPr lang="ko-KR" altLang="en-US" sz="1200" dirty="0">
                <a:ea typeface="맑은 고딕" panose="020B0503020000020004" pitchFamily="50" charset="-127"/>
              </a:rPr>
              <a:t>를 통해 더 나은 방법을 찾을 수 있음</a:t>
            </a:r>
            <a:endParaRPr lang="en-US" altLang="ko-KR" sz="1200" dirty="0"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7B5463-F29F-E628-06EF-B7137296BC0F}"/>
              </a:ext>
            </a:extLst>
          </p:cNvPr>
          <p:cNvSpPr txBox="1"/>
          <p:nvPr/>
        </p:nvSpPr>
        <p:spPr>
          <a:xfrm>
            <a:off x="3851652" y="2205999"/>
            <a:ext cx="4829591" cy="610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현재 동작 인식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비교적 큰 동작에 중점</a:t>
            </a:r>
            <a:endParaRPr lang="en-US" altLang="ko-KR" sz="1200" b="1" i="0" dirty="0">
              <a:solidFill>
                <a:srgbClr val="000000"/>
              </a:solidFill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더 세밀하고 작은 움직임 인식하는 방향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미묘한 움직임 포착</a:t>
            </a:r>
            <a:endParaRPr lang="en-US" altLang="ko-KR" sz="12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0247068-17D9-9113-A9DA-5FBCD515F8B5}"/>
              </a:ext>
            </a:extLst>
          </p:cNvPr>
          <p:cNvSpPr txBox="1"/>
          <p:nvPr/>
        </p:nvSpPr>
        <p:spPr>
          <a:xfrm>
            <a:off x="3846643" y="3022748"/>
            <a:ext cx="4973607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인터페이스를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직관적이고 효과적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으로 개선하기 위한 상호작용 필요</a:t>
            </a:r>
            <a:endParaRPr lang="en-US" altLang="ko-KR" sz="12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1DE3A0-7ED2-8C27-DC54-964BF621B4A7}"/>
              </a:ext>
            </a:extLst>
          </p:cNvPr>
          <p:cNvSpPr txBox="1"/>
          <p:nvPr/>
        </p:nvSpPr>
        <p:spPr>
          <a:xfrm>
            <a:off x="3846643" y="3617318"/>
            <a:ext cx="4467441" cy="610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다양한 동작들을 수행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함으로써 흥미를 높이고 지루함 방지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다양한 동작들 조합하여 맞춤형 루틴 구성 가능</a:t>
            </a:r>
            <a:endParaRPr lang="en-US" altLang="ko-KR" sz="1200" b="1" i="0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0651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604448" y="198012"/>
            <a:ext cx="7200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데모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데모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1BD683-1828-63C0-F920-3B5CC05953F1}"/>
              </a:ext>
            </a:extLst>
          </p:cNvPr>
          <p:cNvSpPr txBox="1"/>
          <p:nvPr/>
        </p:nvSpPr>
        <p:spPr>
          <a:xfrm>
            <a:off x="520627" y="1563638"/>
            <a:ext cx="5193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https://github.com/hyunjin6/Capstone2.git</a:t>
            </a:r>
          </a:p>
        </p:txBody>
      </p:sp>
    </p:spTree>
    <p:extLst>
      <p:ext uri="{BB962C8B-B14F-4D97-AF65-F5344CB8AC3E}">
        <p14:creationId xmlns:p14="http://schemas.microsoft.com/office/powerpoint/2010/main" val="361812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3491199" y="2139702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474302" y="2139702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a typeface="-윤고딕350" pitchFamily="18" charset="-127"/>
              </a:rPr>
              <a:t>THE</a:t>
            </a:r>
            <a:endParaRPr lang="ko-KR" altLang="en-US" sz="10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a typeface="-윤고딕350" pitchFamily="18" charset="-127"/>
            </a:endParaRPr>
          </a:p>
        </p:txBody>
      </p:sp>
      <p:sp>
        <p:nvSpPr>
          <p:cNvPr id="16" name="직각 삼각형 15"/>
          <p:cNvSpPr/>
          <p:nvPr/>
        </p:nvSpPr>
        <p:spPr>
          <a:xfrm>
            <a:off x="4032117" y="2139702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각 삼각형 16"/>
          <p:cNvSpPr/>
          <p:nvPr/>
        </p:nvSpPr>
        <p:spPr>
          <a:xfrm rot="16200000" flipH="1">
            <a:off x="4055063" y="2141925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286479" y="2139702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507529" y="2818838"/>
            <a:ext cx="2138468" cy="3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555776" y="2427734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pc="6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-윤고딕340" panose="02030504000101010101" pitchFamily="18" charset="-127"/>
              </a:rPr>
              <a:t>Thank you</a:t>
            </a:r>
            <a:endParaRPr lang="ko-KR" altLang="en-US" spc="600" dirty="0">
              <a:ln>
                <a:solidFill>
                  <a:schemeClr val="tx1">
                    <a:lumMod val="85000"/>
                    <a:lumOff val="15000"/>
                    <a:alpha val="1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a typeface="-윤고딕340" panose="0203050400010101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717653" y="2147396"/>
            <a:ext cx="9344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50" pitchFamily="18" charset="-127"/>
              </a:rPr>
              <a:t>END</a:t>
            </a:r>
            <a:endParaRPr lang="ko-KR" altLang="en-US" sz="1000" dirty="0">
              <a:ln>
                <a:solidFill>
                  <a:schemeClr val="tx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182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51910" y="197395"/>
            <a:ext cx="79209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01.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서론 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연구 배경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22B7DF-5651-BD33-BF0C-397D35DAB2E2}"/>
              </a:ext>
            </a:extLst>
          </p:cNvPr>
          <p:cNvSpPr txBox="1"/>
          <p:nvPr/>
        </p:nvSpPr>
        <p:spPr>
          <a:xfrm>
            <a:off x="683451" y="1706201"/>
            <a:ext cx="7831522" cy="1441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재활 프로그램 </a:t>
            </a: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: </a:t>
            </a:r>
            <a:r>
              <a:rPr lang="ko-KR" altLang="en-US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다양한 상태와 손상을 가진 환자들을 위한 핵심 치료 도구</a:t>
            </a:r>
            <a:endParaRPr lang="en-US" altLang="ko-KR" sz="1200" i="0" dirty="0">
              <a:solidFill>
                <a:srgbClr val="000000"/>
              </a:solidFill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 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기능 회복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독립성 증진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200" i="0" dirty="0">
              <a:solidFill>
                <a:srgbClr val="000000"/>
              </a:solidFill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기존의 재활프로그램의 문제점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환자의 동작을 수동적으로 관찰하고 피드백을 제공해야 하는 한계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 </a:t>
            </a:r>
            <a:endParaRPr lang="en-US" altLang="ko-KR" sz="1200" i="0" dirty="0">
              <a:solidFill>
                <a:srgbClr val="000000"/>
              </a:solidFill>
              <a:effectLst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1229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51910" y="197395"/>
            <a:ext cx="79209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01.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서론 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연구 목표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B6BBF0-44AF-825E-6E9C-AD8D8A9789C0}"/>
              </a:ext>
            </a:extLst>
          </p:cNvPr>
          <p:cNvSpPr txBox="1"/>
          <p:nvPr/>
        </p:nvSpPr>
        <p:spPr>
          <a:xfrm>
            <a:off x="683451" y="1678325"/>
            <a:ext cx="7776981" cy="1995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</a:rPr>
              <a:t>〮</a:t>
            </a:r>
            <a:r>
              <a:rPr lang="en-US" altLang="ko-KR" sz="1200" dirty="0">
                <a:solidFill>
                  <a:srgbClr val="000000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200" b="1" dirty="0" err="1">
                <a:solidFill>
                  <a:srgbClr val="000000"/>
                </a:solidFill>
              </a:rPr>
              <a:t>mediapipe</a:t>
            </a:r>
            <a:r>
              <a:rPr lang="ko-KR" altLang="en-US" sz="1200" b="1" dirty="0">
                <a:solidFill>
                  <a:srgbClr val="000000"/>
                </a:solidFill>
              </a:rPr>
              <a:t>를 이용한 재활프로그램 </a:t>
            </a:r>
            <a:r>
              <a:rPr lang="en-US" altLang="ko-KR" sz="1200" b="1" dirty="0">
                <a:solidFill>
                  <a:srgbClr val="000000"/>
                </a:solidFill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미디어 파이프 기술 활용하여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정확한 동작 감지 및 분석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  <a:sym typeface="Wingdings" panose="05000000000000000000" pitchFamily="2" charset="2"/>
              </a:rPr>
              <a:t>개인화된 재활프로그램 제공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 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핵심 목표 </a:t>
            </a: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</a:rPr>
              <a:t>전문적인 감독 없이도 동작 피드백을 실시간으로 받을 수 있음</a:t>
            </a:r>
            <a:r>
              <a:rPr lang="en-US" altLang="ko-KR" sz="1200" dirty="0">
                <a:solidFill>
                  <a:srgbClr val="000000"/>
                </a:solidFill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재활 치료에 대한 접근성 향상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	</a:t>
            </a:r>
            <a:r>
              <a:rPr lang="ko-KR" altLang="en-US" sz="1200" dirty="0">
                <a:solidFill>
                  <a:srgbClr val="000000"/>
                </a:solidFill>
                <a:ea typeface="맑은 고딕" panose="020B0503020000020004" pitchFamily="50" charset="-127"/>
              </a:rPr>
              <a:t>개인의 능력과 요구에 맞는 맞춤형 치료를 받게 되어 더 나은 재활 경험을 할 수 있을 것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			</a:t>
            </a: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27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5A6340-EA98-EA37-6DA9-DA3EA6FD991D}"/>
              </a:ext>
            </a:extLst>
          </p:cNvPr>
          <p:cNvSpPr txBox="1"/>
          <p:nvPr/>
        </p:nvSpPr>
        <p:spPr>
          <a:xfrm>
            <a:off x="2523118" y="2346434"/>
            <a:ext cx="410445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-윤고딕340" panose="02030504000101010101" pitchFamily="18" charset="-127"/>
              </a:rPr>
              <a:t>연구 내용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C9623D-A1DC-A56C-C393-769AAFD6345B}"/>
              </a:ext>
            </a:extLst>
          </p:cNvPr>
          <p:cNvSpPr/>
          <p:nvPr/>
        </p:nvSpPr>
        <p:spPr>
          <a:xfrm>
            <a:off x="3573846" y="2192138"/>
            <a:ext cx="307916" cy="1548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ECED5EBE-EC20-540F-E43A-3516827D7C61}"/>
              </a:ext>
            </a:extLst>
          </p:cNvPr>
          <p:cNvSpPr/>
          <p:nvPr/>
        </p:nvSpPr>
        <p:spPr>
          <a:xfrm>
            <a:off x="3881344" y="2192138"/>
            <a:ext cx="154800" cy="1548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AE722E8A-006B-39F2-B4EA-0891B8672719}"/>
              </a:ext>
            </a:extLst>
          </p:cNvPr>
          <p:cNvSpPr/>
          <p:nvPr/>
        </p:nvSpPr>
        <p:spPr>
          <a:xfrm rot="16200000" flipH="1">
            <a:off x="3916436" y="2192425"/>
            <a:ext cx="154800" cy="1548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1EF9693-03B5-4A54-9C50-471534ED1B8E}"/>
              </a:ext>
            </a:extLst>
          </p:cNvPr>
          <p:cNvSpPr/>
          <p:nvPr/>
        </p:nvSpPr>
        <p:spPr>
          <a:xfrm>
            <a:off x="4067507" y="2192137"/>
            <a:ext cx="1530183" cy="1542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80F140-AE9D-DE6C-1CB1-506FC24C5C64}"/>
              </a:ext>
            </a:extLst>
          </p:cNvPr>
          <p:cNvSpPr txBox="1"/>
          <p:nvPr/>
        </p:nvSpPr>
        <p:spPr>
          <a:xfrm>
            <a:off x="3572217" y="2162227"/>
            <a:ext cx="934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a typeface="-윤고딕350" pitchFamily="18" charset="-127"/>
              </a:rPr>
              <a:t>02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437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028384" y="198012"/>
            <a:ext cx="118762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02.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연구 내용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err="1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Mediapipe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ea typeface="a피노키오B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22B7DF-5651-BD33-BF0C-397D35DAB2E2}"/>
              </a:ext>
            </a:extLst>
          </p:cNvPr>
          <p:cNvSpPr txBox="1"/>
          <p:nvPr/>
        </p:nvSpPr>
        <p:spPr>
          <a:xfrm>
            <a:off x="395536" y="1635646"/>
            <a:ext cx="7831522" cy="2550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i="0" dirty="0">
                <a:effectLst/>
                <a:ea typeface="맑은 고딕" panose="020B0503020000020004" pitchFamily="50" charset="-127"/>
              </a:rPr>
              <a:t>비디오</a:t>
            </a:r>
            <a:r>
              <a:rPr lang="en-US" altLang="ko-KR" sz="1200" i="0" dirty="0">
                <a:effectLst/>
                <a:ea typeface="맑은 고딕" panose="020B0503020000020004" pitchFamily="50" charset="-127"/>
              </a:rPr>
              <a:t> </a:t>
            </a:r>
            <a:r>
              <a:rPr lang="ko-KR" altLang="en-US" sz="1200" i="0" dirty="0">
                <a:effectLst/>
                <a:ea typeface="맑은 고딕" panose="020B0503020000020004" pitchFamily="50" charset="-127"/>
              </a:rPr>
              <a:t>및 오디오 데이터에서 </a:t>
            </a:r>
            <a:r>
              <a:rPr lang="ko-KR" altLang="en-US" sz="1200" dirty="0">
                <a:ea typeface="맑은 고딕" panose="020B0503020000020004" pitchFamily="50" charset="-127"/>
              </a:rPr>
              <a:t>다양한 정보를 추출하고 처리 가능한 </a:t>
            </a:r>
            <a:r>
              <a:rPr lang="ko-KR" altLang="en-US" sz="1200" dirty="0" err="1">
                <a:ea typeface="맑은 고딕" panose="020B0503020000020004" pitchFamily="50" charset="-127"/>
              </a:rPr>
              <a:t>툴킷</a:t>
            </a:r>
            <a:endParaRPr lang="en-US" altLang="ko-KR" sz="1200" i="0" dirty="0"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dirty="0" err="1">
                <a:ea typeface="맑은 고딕" panose="020B0503020000020004" pitchFamily="50" charset="-127"/>
              </a:rPr>
              <a:t>머신러닝</a:t>
            </a:r>
            <a:r>
              <a:rPr lang="ko-KR" altLang="en-US" sz="1200" dirty="0">
                <a:ea typeface="맑은 고딕" panose="020B0503020000020004" pitchFamily="50" charset="-127"/>
              </a:rPr>
              <a:t> 및 컴퓨터 비전 기술 기반</a:t>
            </a:r>
            <a:endParaRPr lang="en-US" altLang="ko-KR" sz="1200" dirty="0"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i="0" dirty="0">
                <a:effectLst/>
                <a:ea typeface="맑은 고딕" panose="020B0503020000020004" pitchFamily="50" charset="-127"/>
              </a:rPr>
              <a:t>랜드마크와 제스처와 같은 다양한 요소를 실시간으로 감지</a:t>
            </a:r>
            <a:r>
              <a:rPr lang="en-US" altLang="ko-KR" sz="1200" dirty="0"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ea typeface="맑은 고딕" panose="020B0503020000020004" pitchFamily="50" charset="-127"/>
              </a:rPr>
              <a:t>및 추적 가능</a:t>
            </a:r>
            <a:endParaRPr lang="en-US" altLang="ko-KR" sz="1200" dirty="0"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i="0" dirty="0"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〮 </a:t>
            </a:r>
            <a:r>
              <a:rPr lang="ko-KR" altLang="en-US" sz="1200" b="1" i="0" dirty="0">
                <a:effectLst/>
                <a:ea typeface="맑은 고딕" panose="020B0503020000020004" pitchFamily="50" charset="-127"/>
              </a:rPr>
              <a:t>핵심 기능 </a:t>
            </a:r>
            <a:r>
              <a:rPr lang="en-US" altLang="ko-KR" sz="1200" i="0" dirty="0">
                <a:effectLst/>
                <a:ea typeface="맑은 고딕" panose="020B0503020000020004" pitchFamily="50" charset="-127"/>
              </a:rPr>
              <a:t>: </a:t>
            </a:r>
            <a:r>
              <a:rPr lang="ko-KR" altLang="en-US" sz="1200" i="0" dirty="0">
                <a:effectLst/>
                <a:ea typeface="맑은 고딕" panose="020B0503020000020004" pitchFamily="50" charset="-127"/>
              </a:rPr>
              <a:t>비디오 스트림에서 랜드마크 포인트를 식별하고 추출하는 것</a:t>
            </a:r>
            <a:endParaRPr lang="en-US" altLang="ko-KR" sz="1200" i="0" dirty="0"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ea typeface="맑은 고딕" panose="020B0503020000020004" pitchFamily="50" charset="-127"/>
              </a:rPr>
              <a:t>  </a:t>
            </a:r>
            <a:r>
              <a:rPr lang="en-US" altLang="ko-KR" sz="1200" dirty="0"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ea typeface="맑은 고딕" panose="020B0503020000020004" pitchFamily="50" charset="-127"/>
                <a:sym typeface="Wingdings" panose="05000000000000000000" pitchFamily="2" charset="2"/>
              </a:rPr>
              <a:t>사용자의 신체 부위나 위치를 정확하게 파악 가능</a:t>
            </a:r>
            <a:endParaRPr lang="en-US" altLang="ko-KR" sz="1200" dirty="0"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200" i="0" dirty="0">
              <a:effectLst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200" b="1" dirty="0"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1200" b="1" dirty="0">
                <a:ea typeface="맑은 고딕" panose="020B0503020000020004" pitchFamily="50" charset="-127"/>
                <a:sym typeface="Wingdings" panose="05000000000000000000" pitchFamily="2" charset="2"/>
              </a:rPr>
              <a:t> 미디어 파이프를 이용하여 사용자의 동작을 정확하게 분석</a:t>
            </a:r>
            <a:r>
              <a:rPr lang="en-US" altLang="ko-KR" sz="1200" b="1" dirty="0">
                <a:ea typeface="맑은 고딕" panose="020B0503020000020004" pitchFamily="50" charset="-127"/>
                <a:sym typeface="Wingdings" panose="05000000000000000000" pitchFamily="2" charset="2"/>
              </a:rPr>
              <a:t>, </a:t>
            </a:r>
            <a:r>
              <a:rPr lang="ko-KR" altLang="en-US" sz="1200" b="1" dirty="0">
                <a:ea typeface="맑은 고딕" panose="020B0503020000020004" pitchFamily="50" charset="-127"/>
                <a:sym typeface="Wingdings" panose="05000000000000000000" pitchFamily="2" charset="2"/>
              </a:rPr>
              <a:t>이를 기반으로 개인화된 재활프로그램 제공</a:t>
            </a:r>
            <a:endParaRPr lang="en-US" altLang="ko-KR" sz="1200" b="1" dirty="0">
              <a:ea typeface="맑은 고딕" panose="020B0503020000020004" pitchFamily="50" charset="-127"/>
              <a:sym typeface="Wingdings" panose="05000000000000000000" pitchFamily="2" charset="2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C290384-F847-9586-FCA1-2DE5E8432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160" y="1707654"/>
            <a:ext cx="2782193" cy="156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97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028384" y="198012"/>
            <a:ext cx="118762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02.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연구 내용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Idea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ea typeface="a피노키오B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22B7DF-5651-BD33-BF0C-397D35DAB2E2}"/>
              </a:ext>
            </a:extLst>
          </p:cNvPr>
          <p:cNvSpPr txBox="1"/>
          <p:nvPr/>
        </p:nvSpPr>
        <p:spPr>
          <a:xfrm>
            <a:off x="467544" y="1634193"/>
            <a:ext cx="7831522" cy="3380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노트북 </a:t>
            </a:r>
            <a:r>
              <a:rPr lang="ko-KR" altLang="en-US" sz="1200" b="1" dirty="0" err="1">
                <a:solidFill>
                  <a:srgbClr val="000000"/>
                </a:solidFill>
                <a:ea typeface="맑은 고딕" panose="020B0503020000020004" pitchFamily="50" charset="-127"/>
              </a:rPr>
              <a:t>웹캠으로부터</a:t>
            </a:r>
            <a:r>
              <a:rPr lang="ko-KR" altLang="en-US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 비디오 스트림을 가져온다</a:t>
            </a:r>
            <a:r>
              <a:rPr lang="en-US" altLang="ko-KR" sz="1200" b="1" dirty="0">
                <a:solidFill>
                  <a:srgbClr val="000000"/>
                </a:solidFill>
                <a:ea typeface="맑은 고딕" panose="020B0503020000020004" pitchFamily="50" charset="-127"/>
              </a:rPr>
              <a:t>.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ko-KR" sz="1200" dirty="0">
              <a:solidFill>
                <a:srgbClr val="000000"/>
              </a:solidFill>
              <a:ea typeface="맑은 고딕" panose="020B0503020000020004" pitchFamily="50" charset="-127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b="1" i="0" dirty="0">
                <a:effectLst/>
                <a:ea typeface="맑은 고딕" panose="020B0503020000020004" pitchFamily="50" charset="-127"/>
              </a:rPr>
              <a:t>연구하고 싶은 동작을 정한다</a:t>
            </a:r>
            <a:r>
              <a:rPr lang="en-US" altLang="ko-KR" sz="1200" b="1" i="0" dirty="0">
                <a:effectLst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ea typeface="맑은 고딕" panose="020B0503020000020004" pitchFamily="50" charset="-127"/>
              </a:rPr>
              <a:t>   ex) </a:t>
            </a:r>
            <a:r>
              <a:rPr lang="ko-KR" altLang="en-US" sz="1200" dirty="0">
                <a:ea typeface="맑은 고딕" panose="020B0503020000020004" pitchFamily="50" charset="-127"/>
              </a:rPr>
              <a:t>중지손가락의 길이의 변화를 알아보자</a:t>
            </a:r>
            <a:endParaRPr lang="en-US" altLang="ko-KR" sz="1200" dirty="0"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i="0" dirty="0"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i="0" dirty="0">
                <a:effectLst/>
                <a:ea typeface="맑은 고딕" panose="020B0503020000020004" pitchFamily="50" charset="-127"/>
              </a:rPr>
              <a:t>3. </a:t>
            </a:r>
            <a:r>
              <a:rPr lang="ko-KR" altLang="en-US" sz="1200" b="1" i="0" dirty="0">
                <a:effectLst/>
                <a:ea typeface="맑은 고딕" panose="020B0503020000020004" pitchFamily="50" charset="-127"/>
              </a:rPr>
              <a:t>카메라</a:t>
            </a:r>
            <a:r>
              <a:rPr lang="en-US" altLang="ko-KR" sz="1200" b="1" i="0" dirty="0">
                <a:effectLst/>
                <a:ea typeface="맑은 고딕" panose="020B0503020000020004" pitchFamily="50" charset="-127"/>
              </a:rPr>
              <a:t>, </a:t>
            </a:r>
            <a:r>
              <a:rPr lang="ko-KR" altLang="en-US" sz="1200" b="1" dirty="0">
                <a:ea typeface="맑은 고딕" panose="020B0503020000020004" pitchFamily="50" charset="-127"/>
              </a:rPr>
              <a:t>센서 </a:t>
            </a:r>
            <a:r>
              <a:rPr lang="en-US" altLang="ko-KR" sz="1200" b="1" dirty="0"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b="1" dirty="0">
                <a:ea typeface="맑은 고딕" panose="020B0503020000020004" pitchFamily="50" charset="-127"/>
                <a:sym typeface="Wingdings" panose="05000000000000000000" pitchFamily="2" charset="2"/>
              </a:rPr>
              <a:t>사용자의 동작을 실시간으로 캡쳐</a:t>
            </a:r>
            <a:endParaRPr lang="en-US" altLang="ko-KR" sz="1200" b="1" dirty="0"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i="0" dirty="0">
                <a:effectLst/>
                <a:ea typeface="맑은 고딕" panose="020B0503020000020004" pitchFamily="50" charset="-127"/>
                <a:sym typeface="Wingdings" panose="05000000000000000000" pitchFamily="2" charset="2"/>
              </a:rPr>
              <a:t>   </a:t>
            </a:r>
            <a:r>
              <a:rPr lang="ko-KR" altLang="en-US" sz="1200" b="1" i="0" dirty="0">
                <a:effectLst/>
                <a:ea typeface="맑은 고딕" panose="020B0503020000020004" pitchFamily="50" charset="-127"/>
              </a:rPr>
              <a:t>미디어 파이프 </a:t>
            </a:r>
            <a:r>
              <a:rPr lang="en-US" altLang="ko-KR" sz="1200" b="1" i="0" dirty="0">
                <a:effectLst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200" b="1" i="0" dirty="0">
                <a:effectLst/>
                <a:ea typeface="맑은 고딕" panose="020B0503020000020004" pitchFamily="50" charset="-127"/>
              </a:rPr>
              <a:t>랜드마크 감지</a:t>
            </a:r>
            <a:endParaRPr lang="en-US" altLang="ko-KR" sz="1200" b="1" i="0" dirty="0">
              <a:effectLst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  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감지된 랜드마크들 중 연구하고 싶은 동작에 필요한 랜드마크들만 추출한다</a:t>
            </a:r>
            <a:r>
              <a:rPr lang="en-US" altLang="ko-KR" sz="1200" b="1" i="0" dirty="0">
                <a:solidFill>
                  <a:srgbClr val="000000"/>
                </a:solidFill>
                <a:effectLst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ea typeface="맑은 고딕" panose="020B0503020000020004" pitchFamily="50" charset="-127"/>
              </a:rPr>
              <a:t>   ex) Hand mesh </a:t>
            </a:r>
            <a:r>
              <a:rPr lang="ko-KR" altLang="en-US" sz="1200" dirty="0">
                <a:ea typeface="맑은 고딕" panose="020B0503020000020004" pitchFamily="50" charset="-127"/>
              </a:rPr>
              <a:t>에서 </a:t>
            </a:r>
            <a:r>
              <a:rPr lang="en-US" altLang="ko-KR" sz="1200" dirty="0">
                <a:ea typeface="맑은 고딕" panose="020B0503020000020004" pitchFamily="50" charset="-127"/>
              </a:rPr>
              <a:t>9,12 </a:t>
            </a:r>
            <a:r>
              <a:rPr lang="ko-KR" altLang="en-US" sz="1200" dirty="0">
                <a:ea typeface="맑은 고딕" panose="020B0503020000020004" pitchFamily="50" charset="-127"/>
              </a:rPr>
              <a:t>랜드마크의 </a:t>
            </a:r>
            <a:r>
              <a:rPr lang="en-US" altLang="ko-KR" sz="1200" dirty="0">
                <a:ea typeface="맑은 고딕" panose="020B0503020000020004" pitchFamily="50" charset="-127"/>
              </a:rPr>
              <a:t>x, y</a:t>
            </a:r>
            <a:r>
              <a:rPr lang="ko-KR" altLang="en-US" sz="1200" dirty="0">
                <a:ea typeface="맑은 고딕" panose="020B0503020000020004" pitchFamily="50" charset="-127"/>
              </a:rPr>
              <a:t>좌표만 추출</a:t>
            </a:r>
            <a:endParaRPr lang="en-US" altLang="ko-KR" sz="1200" dirty="0"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ea typeface="맑은 고딕" panose="020B0503020000020004" pitchFamily="50" charset="-127"/>
              </a:rPr>
              <a:t>4. </a:t>
            </a:r>
            <a:r>
              <a:rPr lang="ko-KR" altLang="en-US" sz="1200" b="1" dirty="0">
                <a:ea typeface="맑은 고딕" panose="020B0503020000020004" pitchFamily="50" charset="-127"/>
              </a:rPr>
              <a:t>많은 랜드마크들 중 사용한 랜드마크를 화면에 표시한다</a:t>
            </a:r>
            <a:r>
              <a:rPr lang="en-US" altLang="ko-KR" sz="1200" b="1" dirty="0"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ea typeface="맑은 고딕" panose="020B0503020000020004" pitchFamily="50" charset="-127"/>
            </a:endParaRPr>
          </a:p>
        </p:txBody>
      </p:sp>
      <p:pic>
        <p:nvPicPr>
          <p:cNvPr id="1026" name="Picture 2" descr="Python ] 미디어파이프(Mediapipe)를 이용한 가상 마우스">
            <a:extLst>
              <a:ext uri="{FF2B5EF4-FFF2-40B4-BE49-F238E27FC236}">
                <a16:creationId xmlns:a16="http://schemas.microsoft.com/office/drawing/2014/main" id="{B7C552A7-C90C-0188-BFE9-49E8092CFE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734"/>
          <a:stretch/>
        </p:blipFill>
        <p:spPr bwMode="auto">
          <a:xfrm>
            <a:off x="4586402" y="1746313"/>
            <a:ext cx="1584176" cy="144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인스타그램, ZOOM 필터에도 딥러닝이? : 네이버 블로그">
            <a:extLst>
              <a:ext uri="{FF2B5EF4-FFF2-40B4-BE49-F238E27FC236}">
                <a16:creationId xmlns:a16="http://schemas.microsoft.com/office/drawing/2014/main" id="{0E4841C0-CC9C-4A4C-7979-1159CD1507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975" y="1171434"/>
            <a:ext cx="1939367" cy="2826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CCE9D0-0C38-E679-22A4-FA9C5D5375EC}"/>
              </a:ext>
            </a:extLst>
          </p:cNvPr>
          <p:cNvSpPr txBox="1"/>
          <p:nvPr/>
        </p:nvSpPr>
        <p:spPr>
          <a:xfrm>
            <a:off x="4239289" y="1049129"/>
            <a:ext cx="21360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: with simple example</a:t>
            </a:r>
            <a:endParaRPr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AB38C6-0FAD-FB9D-14F1-A251A51F4680}"/>
              </a:ext>
            </a:extLst>
          </p:cNvPr>
          <p:cNvSpPr txBox="1"/>
          <p:nvPr/>
        </p:nvSpPr>
        <p:spPr>
          <a:xfrm>
            <a:off x="6891595" y="4525996"/>
            <a:ext cx="21360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: </a:t>
            </a:r>
            <a:r>
              <a:rPr lang="ko-KR" altLang="en-US" sz="1200" dirty="0"/>
              <a:t>많은 랜드마크 존재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DD4072-BD6D-5BD3-A4D8-E4B0490295AB}"/>
              </a:ext>
            </a:extLst>
          </p:cNvPr>
          <p:cNvSpPr txBox="1"/>
          <p:nvPr/>
        </p:nvSpPr>
        <p:spPr>
          <a:xfrm>
            <a:off x="4928545" y="3263502"/>
            <a:ext cx="994880" cy="283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Hand mesh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BA14D9-3B78-5176-7F3C-BE87C6EFAD1B}"/>
              </a:ext>
            </a:extLst>
          </p:cNvPr>
          <p:cNvSpPr txBox="1"/>
          <p:nvPr/>
        </p:nvSpPr>
        <p:spPr>
          <a:xfrm>
            <a:off x="7196218" y="4203031"/>
            <a:ext cx="994880" cy="283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Face mesh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96230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028384" y="198012"/>
            <a:ext cx="118762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02. </a:t>
            </a:r>
            <a:r>
              <a:rPr lang="ko-KR" altLang="en-US" sz="105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a typeface="-윤고딕340" pitchFamily="18" charset="-127"/>
              </a:rPr>
              <a:t>연구 내용</a:t>
            </a:r>
            <a:endParaRPr lang="ko-KR" altLang="en-US" sz="105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a typeface="-윤고딕330" panose="02030504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5FF130-0288-A5F1-CE83-C7BE439C5472}"/>
              </a:ext>
            </a:extLst>
          </p:cNvPr>
          <p:cNvSpPr/>
          <p:nvPr/>
        </p:nvSpPr>
        <p:spPr>
          <a:xfrm>
            <a:off x="422636" y="935745"/>
            <a:ext cx="3729336" cy="443458"/>
          </a:xfrm>
          <a:prstGeom prst="rect">
            <a:avLst/>
          </a:prstGeom>
          <a:solidFill>
            <a:schemeClr val="bg1">
              <a:lumMod val="7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CE1848-6DEE-62C8-ED6D-C18BAA64BBCB}"/>
              </a:ext>
            </a:extLst>
          </p:cNvPr>
          <p:cNvSpPr txBox="1"/>
          <p:nvPr/>
        </p:nvSpPr>
        <p:spPr>
          <a:xfrm>
            <a:off x="444408" y="987574"/>
            <a:ext cx="3699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ea typeface="a피노키오B" panose="02020600000000000000" pitchFamily="18" charset="-127"/>
              </a:rPr>
              <a:t>Idea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ea typeface="a피노키오B" panose="02020600000000000000" pitchFamily="18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222B7DF-5651-BD33-BF0C-397D35DAB2E2}"/>
                  </a:ext>
                </a:extLst>
              </p:cNvPr>
              <p:cNvSpPr txBox="1"/>
              <p:nvPr/>
            </p:nvSpPr>
            <p:spPr>
              <a:xfrm>
                <a:off x="467544" y="1634193"/>
                <a:ext cx="7831522" cy="31620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200" i="0" dirty="0">
                    <a:solidFill>
                      <a:srgbClr val="000000"/>
                    </a:solidFill>
                    <a:effectLst/>
                    <a:ea typeface="맑은 고딕" panose="020B0503020000020004" pitchFamily="50" charset="-127"/>
                  </a:rPr>
                  <a:t>3. </a:t>
                </a:r>
                <a:r>
                  <a:rPr lang="ko-KR" altLang="en-US" sz="1200" b="1" i="0" dirty="0">
                    <a:effectLst/>
                    <a:ea typeface="맑은 고딕" panose="020B0503020000020004" pitchFamily="50" charset="-127"/>
                  </a:rPr>
                  <a:t>추출한 특정 랜드마크들을 </a:t>
                </a:r>
                <a:r>
                  <a:rPr lang="ko-KR" altLang="en-US" sz="1200" b="1" dirty="0">
                    <a:ea typeface="맑은 고딕" panose="020B0503020000020004" pitchFamily="50" charset="-127"/>
                  </a:rPr>
                  <a:t>분석</a:t>
                </a:r>
                <a:r>
                  <a:rPr lang="ko-KR" altLang="en-US" sz="1200" b="1" i="0" dirty="0">
                    <a:effectLst/>
                    <a:ea typeface="맑은 고딕" panose="020B0503020000020004" pitchFamily="50" charset="-127"/>
                  </a:rPr>
                  <a:t>하고 싶은 방향에 따라 필요한 방식으로 데이터를 계산한다</a:t>
                </a:r>
                <a:r>
                  <a:rPr lang="en-US" altLang="ko-KR" sz="1200" b="1" i="0" dirty="0">
                    <a:effectLst/>
                    <a:ea typeface="맑은 고딕" panose="020B0503020000020004" pitchFamily="50" charset="-127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ea typeface="맑은 고딕" panose="020B0503020000020004" pitchFamily="50" charset="-127"/>
                  </a:rPr>
                  <a:t>   ex)</a:t>
                </a:r>
                <a:r>
                  <a:rPr lang="ko-KR" altLang="en-US" sz="1200" dirty="0">
                    <a:ea typeface="맑은 고딕" panose="020B0503020000020004" pitchFamily="50" charset="-127"/>
                  </a:rPr>
                  <a:t> 랜드마크 </a:t>
                </a:r>
                <a:r>
                  <a:rPr lang="en-US" altLang="ko-KR" sz="1200" dirty="0">
                    <a:ea typeface="맑은 고딕" panose="020B0503020000020004" pitchFamily="50" charset="-127"/>
                  </a:rPr>
                  <a:t>9</a:t>
                </a:r>
                <a:r>
                  <a:rPr lang="ko-KR" altLang="en-US" sz="1200" dirty="0">
                    <a:ea typeface="맑은 고딕" panose="020B0503020000020004" pitchFamily="50" charset="-127"/>
                  </a:rPr>
                  <a:t>와 </a:t>
                </a:r>
                <a:r>
                  <a:rPr lang="en-US" altLang="ko-KR" sz="1200" dirty="0">
                    <a:ea typeface="맑은 고딕" panose="020B0503020000020004" pitchFamily="50" charset="-127"/>
                  </a:rPr>
                  <a:t>12</a:t>
                </a:r>
                <a:r>
                  <a:rPr lang="ko-KR" altLang="en-US" sz="1200" dirty="0">
                    <a:ea typeface="맑은 고딕" panose="020B0503020000020004" pitchFamily="50" charset="-127"/>
                  </a:rPr>
                  <a:t>사이의 거리 계산하기</a:t>
                </a:r>
                <a:r>
                  <a:rPr lang="en-US" altLang="ko-KR" sz="1200" dirty="0">
                    <a:ea typeface="맑은 고딕" panose="020B0503020000020004" pitchFamily="50" charset="-127"/>
                  </a:rPr>
                  <a:t>, </a:t>
                </a:r>
                <a:r>
                  <a:rPr lang="en-US" altLang="ko-KR" sz="1200" i="1" dirty="0"/>
                  <a:t>d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s-ES" altLang="ko-KR" sz="1200" i="1" dirty="0" smtClean="0">
                            <a:solidFill>
                              <a:srgbClr val="374151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s-ES" altLang="ko-KR" sz="1200" i="1" dirty="0">
                            <a:solidFill>
                              <a:srgbClr val="37415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s-E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  <m:t>12−</m:t>
                            </m:r>
                            <m:r>
                              <a:rPr lang="en-U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  <m:t>9)</m:t>
                            </m:r>
                          </m:e>
                          <m:sup>
                            <m:r>
                              <a:rPr lang="en-U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ko-KR" sz="1200" i="1">
                            <a:solidFill>
                              <a:srgbClr val="374151"/>
                            </a:solidFill>
                            <a:latin typeface="Cambria Math" panose="02040503050406030204" pitchFamily="18" charset="0"/>
                          </a:rPr>
                          <m:t>+ </m:t>
                        </m:r>
                        <m:sSup>
                          <m:sSupPr>
                            <m:ctrlPr>
                              <a:rPr lang="es-E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  <m:t>12−</m:t>
                            </m:r>
                            <m:r>
                              <a:rPr lang="en-U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  <m:t>9)</m:t>
                            </m:r>
                          </m:e>
                          <m:sup>
                            <m:r>
                              <a:rPr lang="en-US" altLang="ko-KR" sz="1200" i="1">
                                <a:solidFill>
                                  <a:srgbClr val="37415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altLang="ko-KR" sz="1200" dirty="0">
                  <a:ea typeface="맑은 고딕" panose="020B0503020000020004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ea typeface="맑은 고딕" panose="020B0503020000020004" pitchFamily="50" charset="-127"/>
                  </a:rPr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ea typeface="맑은 고딕" panose="020B0503020000020004" pitchFamily="50" charset="-127"/>
                  </a:rPr>
                  <a:t>4. </a:t>
                </a:r>
                <a:r>
                  <a:rPr lang="ko-KR" altLang="en-US" sz="1200" b="1" dirty="0">
                    <a:ea typeface="맑은 고딕" panose="020B0503020000020004" pitchFamily="50" charset="-127"/>
                  </a:rPr>
                  <a:t>동작이 </a:t>
                </a:r>
                <a:r>
                  <a:rPr lang="ko-KR" altLang="en-US" sz="1200" b="1" dirty="0" err="1">
                    <a:ea typeface="맑은 고딕" panose="020B0503020000020004" pitchFamily="50" charset="-127"/>
                  </a:rPr>
                  <a:t>옳은지</a:t>
                </a:r>
                <a:r>
                  <a:rPr lang="ko-KR" altLang="en-US" sz="1200" b="1" dirty="0">
                    <a:ea typeface="맑은 고딕" panose="020B0503020000020004" pitchFamily="50" charset="-127"/>
                  </a:rPr>
                  <a:t> 판단하는 기준을 수립</a:t>
                </a:r>
                <a:endParaRPr lang="en-US" altLang="ko-KR" sz="1200" b="1" dirty="0">
                  <a:ea typeface="맑은 고딕" panose="020B0503020000020004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ea typeface="맑은 고딕" panose="020B0503020000020004" pitchFamily="50" charset="-127"/>
                  </a:rPr>
                  <a:t>   </a:t>
                </a:r>
                <a:r>
                  <a:rPr lang="en-US" altLang="ko-KR" sz="1200" dirty="0">
                    <a:ea typeface="맑은 고딕" panose="020B0503020000020004" pitchFamily="50" charset="-127"/>
                    <a:sym typeface="Wingdings" panose="05000000000000000000" pitchFamily="2" charset="2"/>
                  </a:rPr>
                  <a:t></a:t>
                </a:r>
                <a:r>
                  <a:rPr lang="ko-KR" altLang="en-US" sz="1200" dirty="0">
                    <a:ea typeface="맑은 고딕" panose="020B0503020000020004" pitchFamily="50" charset="-127"/>
                    <a:sym typeface="Wingdings" panose="05000000000000000000" pitchFamily="2" charset="2"/>
                  </a:rPr>
                  <a:t>목표 동작과 비교</a:t>
                </a:r>
                <a:endParaRPr lang="en-US" altLang="ko-KR" sz="1200" dirty="0">
                  <a:ea typeface="맑은 고딕" panose="020B0503020000020004" pitchFamily="50" charset="-127"/>
                  <a:sym typeface="Wingdings" panose="05000000000000000000" pitchFamily="2" charset="2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1200" dirty="0">
                  <a:ea typeface="맑은 고딕" panose="020B0503020000020004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i="0" dirty="0">
                    <a:effectLst/>
                    <a:ea typeface="맑은 고딕" panose="020B0503020000020004" pitchFamily="50" charset="-127"/>
                  </a:rPr>
                  <a:t>5.</a:t>
                </a:r>
                <a:r>
                  <a:rPr lang="en-US" altLang="ko-KR" sz="1200" dirty="0">
                    <a:solidFill>
                      <a:srgbClr val="000000"/>
                    </a:solidFill>
                    <a:ea typeface="맑은 고딕" panose="020B0503020000020004" pitchFamily="50" charset="-127"/>
                  </a:rPr>
                  <a:t> </a:t>
                </a:r>
                <a:r>
                  <a:rPr lang="ko-KR" altLang="en-US" sz="1200" b="1" dirty="0">
                    <a:solidFill>
                      <a:srgbClr val="000000"/>
                    </a:solidFill>
                    <a:ea typeface="맑은 고딕" panose="020B0503020000020004" pitchFamily="50" charset="-127"/>
                  </a:rPr>
                  <a:t>동작이 </a:t>
                </a:r>
                <a:r>
                  <a:rPr lang="ko-KR" altLang="en-US" sz="1200" b="1" i="0" dirty="0">
                    <a:effectLst/>
                    <a:ea typeface="맑은 고딕" panose="020B0503020000020004" pitchFamily="50" charset="-127"/>
                  </a:rPr>
                  <a:t>옳게 수행되었는지 확인 </a:t>
                </a:r>
                <a:r>
                  <a:rPr lang="en-US" altLang="ko-KR" sz="1200" b="1" dirty="0">
                    <a:ea typeface="맑은 고딕" panose="020B0503020000020004" pitchFamily="50" charset="-127"/>
                    <a:sym typeface="Wingdings" panose="05000000000000000000" pitchFamily="2" charset="2"/>
                  </a:rPr>
                  <a:t> </a:t>
                </a:r>
                <a:r>
                  <a:rPr lang="ko-KR" altLang="en-US" sz="1200" b="1" dirty="0">
                    <a:ea typeface="맑은 고딕" panose="020B0503020000020004" pitchFamily="50" charset="-127"/>
                    <a:sym typeface="Wingdings" panose="05000000000000000000" pitchFamily="2" charset="2"/>
                  </a:rPr>
                  <a:t>화면에</a:t>
                </a:r>
                <a:r>
                  <a:rPr lang="en-US" altLang="ko-KR" sz="1200" b="1" dirty="0">
                    <a:ea typeface="맑은 고딕" panose="020B0503020000020004" pitchFamily="50" charset="-127"/>
                    <a:sym typeface="Wingdings" panose="05000000000000000000" pitchFamily="2" charset="2"/>
                  </a:rPr>
                  <a:t> </a:t>
                </a:r>
                <a:r>
                  <a:rPr lang="ko-KR" altLang="en-US" sz="1200" b="1" i="0" dirty="0">
                    <a:effectLst/>
                    <a:ea typeface="맑은 고딕" panose="020B0503020000020004" pitchFamily="50" charset="-127"/>
                  </a:rPr>
                  <a:t>피드백 메시지 출력</a:t>
                </a:r>
                <a:endParaRPr lang="en-US" altLang="ko-KR" sz="1200" b="1" i="0" dirty="0">
                  <a:effectLst/>
                  <a:ea typeface="맑은 고딕" panose="020B0503020000020004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200" dirty="0">
                    <a:ea typeface="맑은 고딕" panose="020B0503020000020004" pitchFamily="50" charset="-127"/>
                  </a:rPr>
                  <a:t>  ex) </a:t>
                </a:r>
                <a:r>
                  <a:rPr lang="ko-KR" altLang="en-US" sz="1200" dirty="0">
                    <a:ea typeface="맑은 고딕" panose="020B0503020000020004" pitchFamily="50" charset="-127"/>
                  </a:rPr>
                  <a:t>중지손가락의 길이가 너무 짧습니다</a:t>
                </a:r>
                <a:r>
                  <a:rPr lang="en-US" altLang="ko-KR" sz="1200" dirty="0">
                    <a:ea typeface="맑은 고딕" panose="020B0503020000020004" pitchFamily="50" charset="-127"/>
                  </a:rPr>
                  <a:t>! 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200" i="0" dirty="0">
                  <a:effectLst/>
                  <a:ea typeface="맑은 고딕" panose="020B0503020000020004" pitchFamily="50" charset="-127"/>
                </a:endParaRP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è"/>
                </a:pPr>
                <a:r>
                  <a:rPr lang="ko-KR" altLang="en-US" sz="1200" b="1" i="0" dirty="0">
                    <a:effectLst/>
                    <a:ea typeface="맑은 고딕" panose="020B0503020000020004" pitchFamily="50" charset="-127"/>
                  </a:rPr>
                  <a:t>프레임별 데이터 계산과 동작 판단 기준은 실시간 분석과 개인화된 피드백 제공의 핵심적인 부분</a:t>
                </a:r>
                <a:endParaRPr lang="en-US" altLang="ko-KR" sz="1200" b="1" i="0" dirty="0">
                  <a:effectLst/>
                  <a:ea typeface="맑은 고딕" panose="020B0503020000020004" pitchFamily="50" charset="-127"/>
                </a:endParaRP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è"/>
                </a:pPr>
                <a:r>
                  <a:rPr lang="ko-KR" altLang="en-US" sz="1200" b="1" dirty="0">
                    <a:ea typeface="맑은 고딕" panose="020B0503020000020004" pitchFamily="50" charset="-127"/>
                  </a:rPr>
                  <a:t>이러한 아이디어를 통해 원하는 동작을 정하고 적용하면 재활프로그램에 사용 가능할 것</a:t>
                </a:r>
                <a:endParaRPr lang="en-US" altLang="ko-KR" sz="1200" b="1" i="0" dirty="0">
                  <a:effectLst/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222B7DF-5651-BD33-BF0C-397D35DAB2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1634193"/>
                <a:ext cx="7831522" cy="3162084"/>
              </a:xfrm>
              <a:prstGeom prst="rect">
                <a:avLst/>
              </a:prstGeom>
              <a:blipFill>
                <a:blip r:embed="rId3"/>
                <a:stretch>
                  <a:fillRect l="-78" b="-38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2" descr="Python ] 미디어파이프(Mediapipe)를 이용한 가상 마우스">
            <a:extLst>
              <a:ext uri="{FF2B5EF4-FFF2-40B4-BE49-F238E27FC236}">
                <a16:creationId xmlns:a16="http://schemas.microsoft.com/office/drawing/2014/main" id="{44BF9653-E7D8-0EB5-765F-2F1ACD7300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734"/>
          <a:stretch/>
        </p:blipFill>
        <p:spPr bwMode="auto">
          <a:xfrm>
            <a:off x="7092280" y="1014907"/>
            <a:ext cx="1584176" cy="144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3AA5DC-4094-C0AC-EFBC-54211E05C01A}"/>
              </a:ext>
            </a:extLst>
          </p:cNvPr>
          <p:cNvSpPr txBox="1"/>
          <p:nvPr/>
        </p:nvSpPr>
        <p:spPr>
          <a:xfrm>
            <a:off x="7434423" y="2532096"/>
            <a:ext cx="994880" cy="283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Hand mesh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77496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1CCB0D87-49A2-921F-839D-42D6C204FA17}"/>
              </a:ext>
            </a:extLst>
          </p:cNvPr>
          <p:cNvSpPr txBox="1"/>
          <p:nvPr/>
        </p:nvSpPr>
        <p:spPr>
          <a:xfrm>
            <a:off x="2523118" y="2346434"/>
            <a:ext cx="410445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>
                <a:ln>
                  <a:solidFill>
                    <a:schemeClr val="tx1">
                      <a:lumMod val="85000"/>
                      <a:lumOff val="15000"/>
                      <a:alpha val="1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-윤고딕340" panose="02030504000101010101" pitchFamily="18" charset="-127"/>
              </a:rPr>
              <a:t>동작 별 연구 과정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5A97ACA-EF7F-8292-A3BB-23B090C11387}"/>
              </a:ext>
            </a:extLst>
          </p:cNvPr>
          <p:cNvSpPr/>
          <p:nvPr/>
        </p:nvSpPr>
        <p:spPr>
          <a:xfrm>
            <a:off x="3573846" y="2192138"/>
            <a:ext cx="307916" cy="1548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각 삼각형 19">
            <a:extLst>
              <a:ext uri="{FF2B5EF4-FFF2-40B4-BE49-F238E27FC236}">
                <a16:creationId xmlns:a16="http://schemas.microsoft.com/office/drawing/2014/main" id="{5AD2ADF1-2613-B09D-E63A-427765A6064F}"/>
              </a:ext>
            </a:extLst>
          </p:cNvPr>
          <p:cNvSpPr/>
          <p:nvPr/>
        </p:nvSpPr>
        <p:spPr>
          <a:xfrm>
            <a:off x="3881344" y="2192138"/>
            <a:ext cx="154800" cy="1548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85C12F3A-D61F-CE6C-2819-F43739470C36}"/>
              </a:ext>
            </a:extLst>
          </p:cNvPr>
          <p:cNvSpPr/>
          <p:nvPr/>
        </p:nvSpPr>
        <p:spPr>
          <a:xfrm rot="16200000" flipH="1">
            <a:off x="3916436" y="2192425"/>
            <a:ext cx="154800" cy="1548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FC9A4DF-1E03-7312-3010-8C393913286E}"/>
              </a:ext>
            </a:extLst>
          </p:cNvPr>
          <p:cNvSpPr/>
          <p:nvPr/>
        </p:nvSpPr>
        <p:spPr>
          <a:xfrm>
            <a:off x="4067507" y="2192137"/>
            <a:ext cx="1530183" cy="1542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667C38B-B2CD-F260-8E57-3D59AEF9A202}"/>
              </a:ext>
            </a:extLst>
          </p:cNvPr>
          <p:cNvSpPr txBox="1"/>
          <p:nvPr/>
        </p:nvSpPr>
        <p:spPr>
          <a:xfrm>
            <a:off x="3572217" y="2162227"/>
            <a:ext cx="9344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a typeface="-윤고딕350" pitchFamily="18" charset="-127"/>
              </a:rPr>
              <a:t>03</a:t>
            </a:r>
            <a:endParaRPr lang="ko-KR" altLang="en-US" sz="9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ea typeface="-윤고딕35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801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7634</TotalTime>
  <Words>1519</Words>
  <Application>Microsoft Office PowerPoint</Application>
  <PresentationFormat>화면 슬라이드 쇼(16:9)</PresentationFormat>
  <Paragraphs>212</Paragraphs>
  <Slides>23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나눔고딕 ExtraBold</vt:lpstr>
      <vt:lpstr>Arial</vt:lpstr>
      <vt:lpstr>맑은 고딕</vt:lpstr>
      <vt:lpstr>Wingdings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현진 육</cp:lastModifiedBy>
  <cp:revision>236</cp:revision>
  <dcterms:created xsi:type="dcterms:W3CDTF">2014-11-28T13:21:41Z</dcterms:created>
  <dcterms:modified xsi:type="dcterms:W3CDTF">2023-12-07T19:57:11Z</dcterms:modified>
</cp:coreProperties>
</file>

<file path=docProps/thumbnail.jpeg>
</file>